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Lst>
  <p:notesMasterIdLst>
    <p:notesMasterId r:id="rId117"/>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61"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 id="357" r:id="rId103"/>
    <p:sldId id="358" r:id="rId104"/>
    <p:sldId id="359" r:id="rId105"/>
    <p:sldId id="360" r:id="rId106"/>
    <p:sldId id="361" r:id="rId107"/>
    <p:sldId id="362" r:id="rId108"/>
    <p:sldId id="363" r:id="rId109"/>
    <p:sldId id="364" r:id="rId110"/>
    <p:sldId id="365" r:id="rId111"/>
    <p:sldId id="366" r:id="rId112"/>
    <p:sldId id="367" r:id="rId113"/>
    <p:sldId id="368" r:id="rId114"/>
    <p:sldId id="369" r:id="rId115"/>
    <p:sldId id="370" r:id="rId1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558"/>
  </p:normalViewPr>
  <p:slideViewPr>
    <p:cSldViewPr snapToGrid="0">
      <p:cViewPr varScale="1">
        <p:scale>
          <a:sx n="161" d="100"/>
          <a:sy n="161" d="100"/>
        </p:scale>
        <p:origin x="78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notesMaster" Target="notesMasters/notesMaster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presProps" Target="pres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viewProps" Target="viewProps.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wired.com/2014/01/how-to-hack-okcupid/" TargetMode="External"/><Relationship Id="rId2" Type="http://schemas.openxmlformats.org/officeDocument/2006/relationships/slide" Target="../slides/slide17.xml"/><Relationship Id="rId1" Type="http://schemas.openxmlformats.org/officeDocument/2006/relationships/notesMaster" Target="../notesMasters/notesMaster1.xml"/><Relationship Id="rId5" Type="http://schemas.openxmlformats.org/officeDocument/2006/relationships/hyperlink" Target="https://motherboard.vice.com/en_us/article/how-our-likes-helped-trump-win" TargetMode="External"/><Relationship Id="rId4" Type="http://schemas.openxmlformats.org/officeDocument/2006/relationships/hyperlink" Target="http://www.newyorker.com/magazine/2017/04/03/ai-versus-md"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d6636cad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d6636cad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54852920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341348627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989821747"/>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74220020"/>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810903902"/>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185023919"/>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d2c805b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d2c805b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944520752"/>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32d90aab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32d90aab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12373585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2d90aabe3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2d90aabe3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7224853"/>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2d90aabe3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32d90aabe3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4979316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d6636cad0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d6636cad0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32d90aabe3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32d90aabe3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788462135"/>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32d90aabe3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32d90aabe3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14784385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2d90aabe3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2d90aabe3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74845535"/>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32d90aabe3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32d90aabe3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585171328"/>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2d90aabe3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2d90aabe3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55112420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32d90aabe3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32d90aabe3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1082906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d6636cad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d6636cad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d6636cad0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d6636cad0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4300605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d2c805b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d2c805b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7051358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069b8ae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069b8ae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3012417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069b8ae5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069b8ae5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Fraud: order fraud (Amazon, PayPal, etc.), account fraud (LinkedIn)</a:t>
            </a:r>
            <a:endParaRPr/>
          </a:p>
          <a:p>
            <a:pPr marL="0" lvl="0" indent="0">
              <a:spcBef>
                <a:spcPts val="0"/>
              </a:spcBef>
              <a:spcAft>
                <a:spcPts val="0"/>
              </a:spcAft>
              <a:buNone/>
            </a:pPr>
            <a:r>
              <a:rPr lang="en"/>
              <a:t>Dating: </a:t>
            </a:r>
            <a:r>
              <a:rPr lang="en" u="sng">
                <a:solidFill>
                  <a:schemeClr val="hlink"/>
                </a:solidFill>
                <a:hlinkClick r:id="rId3"/>
              </a:rPr>
              <a:t>https://www.wired.com/2014/01/how-to-hack-okcupid/</a:t>
            </a:r>
            <a:endParaRPr/>
          </a:p>
          <a:p>
            <a:pPr marL="0" lvl="0" indent="0">
              <a:spcBef>
                <a:spcPts val="0"/>
              </a:spcBef>
              <a:spcAft>
                <a:spcPts val="0"/>
              </a:spcAft>
              <a:buNone/>
            </a:pPr>
            <a:endParaRPr/>
          </a:p>
          <a:p>
            <a:pPr marL="0" lvl="0" indent="0">
              <a:spcBef>
                <a:spcPts val="0"/>
              </a:spcBef>
              <a:spcAft>
                <a:spcPts val="0"/>
              </a:spcAft>
              <a:buNone/>
            </a:pPr>
            <a:r>
              <a:rPr lang="en"/>
              <a:t>If, through statistical sampling, McKinlay could ascertain which questions mattered to the kind of women he liked, he could construct a new profile that honestly answered those questions and ignored the rest. He could match every woman in LA who might be right for him, and none that weren’t.</a:t>
            </a:r>
            <a:endParaRPr/>
          </a:p>
          <a:p>
            <a:pPr marL="0" lvl="0" indent="0">
              <a:spcBef>
                <a:spcPts val="0"/>
              </a:spcBef>
              <a:spcAft>
                <a:spcPts val="0"/>
              </a:spcAft>
              <a:buNone/>
            </a:pPr>
            <a:endParaRPr/>
          </a:p>
          <a:p>
            <a:pPr marL="0" lvl="0" indent="0">
              <a:spcBef>
                <a:spcPts val="0"/>
              </a:spcBef>
              <a:spcAft>
                <a:spcPts val="0"/>
              </a:spcAft>
              <a:buNone/>
            </a:pPr>
            <a:r>
              <a:rPr lang="en"/>
              <a:t>Diagnosis: </a:t>
            </a:r>
            <a:r>
              <a:rPr lang="en" u="sng">
                <a:solidFill>
                  <a:schemeClr val="hlink"/>
                </a:solidFill>
                <a:hlinkClick r:id="rId4"/>
              </a:rPr>
              <a:t>http://www.newyorker.com/magazine/2017/04/03/ai-versus-md</a:t>
            </a:r>
            <a:endParaRPr/>
          </a:p>
          <a:p>
            <a:pPr marL="0" lvl="0" indent="0">
              <a:spcBef>
                <a:spcPts val="0"/>
              </a:spcBef>
              <a:spcAft>
                <a:spcPts val="0"/>
              </a:spcAft>
              <a:buNone/>
            </a:pPr>
            <a:endParaRPr/>
          </a:p>
          <a:p>
            <a:pPr marL="0" lvl="0" indent="0">
              <a:spcBef>
                <a:spcPts val="0"/>
              </a:spcBef>
              <a:spcAft>
                <a:spcPts val="0"/>
              </a:spcAft>
              <a:buNone/>
            </a:pPr>
            <a:r>
              <a:rPr lang="en"/>
              <a:t>In June, 2015, Thrun’s team began to test what the machine had learned from the master set of images by presenting it with a “validation set”: some fourteen thousand images that had been diagnosed by dermatologists (although not necessarily by biopsy). Could the system correctly classify the images into three diagnostic categories—benign lesions, malignant lesions, and non-cancerous growths? The system got the answer right seventy-two per cent of the time. (The actual output of the algorithm is not “yes” or “no” but a probability that a given lesion belongs to a category of interest.) Two board-certified dermatologists who were tested alongside did worse: they got the answer correct sixty-six per cent of the time.</a:t>
            </a:r>
            <a:endParaRPr/>
          </a:p>
          <a:p>
            <a:pPr marL="0" lvl="0" indent="0">
              <a:spcBef>
                <a:spcPts val="0"/>
              </a:spcBef>
              <a:spcAft>
                <a:spcPts val="0"/>
              </a:spcAft>
              <a:buNone/>
            </a:pPr>
            <a:endParaRPr/>
          </a:p>
          <a:p>
            <a:pPr marL="0" lvl="0" indent="0">
              <a:spcBef>
                <a:spcPts val="0"/>
              </a:spcBef>
              <a:spcAft>
                <a:spcPts val="0"/>
              </a:spcAft>
              <a:buNone/>
            </a:pPr>
            <a:r>
              <a:rPr lang="en"/>
              <a:t>Personality: </a:t>
            </a:r>
            <a:r>
              <a:rPr lang="en" u="sng">
                <a:solidFill>
                  <a:schemeClr val="hlink"/>
                </a:solidFill>
                <a:hlinkClick r:id="rId5"/>
              </a:rPr>
              <a:t>https://motherboard.vice.com/en_us/article/how-our-likes-helped-trump-win</a:t>
            </a:r>
            <a:r>
              <a:rPr lang="en"/>
              <a:t> (Cambridge Analytica—Board member Steve Bannon)</a:t>
            </a:r>
            <a:endParaRPr/>
          </a:p>
          <a:p>
            <a:pPr marL="0" lvl="0" indent="0">
              <a:spcBef>
                <a:spcPts val="0"/>
              </a:spcBef>
              <a:spcAft>
                <a:spcPts val="0"/>
              </a:spcAft>
              <a:buNone/>
            </a:pPr>
            <a:endParaRPr/>
          </a:p>
          <a:p>
            <a:pPr marL="0" lvl="0" indent="0">
              <a:spcBef>
                <a:spcPts val="0"/>
              </a:spcBef>
              <a:spcAft>
                <a:spcPts val="0"/>
              </a:spcAft>
              <a:buNone/>
            </a:pPr>
            <a:r>
              <a:rPr lang="en"/>
              <a:t>Link personality tests to Facebook profiles</a:t>
            </a:r>
            <a:endParaRPr/>
          </a:p>
          <a:p>
            <a:pPr marL="0" lvl="0" indent="0">
              <a:spcBef>
                <a:spcPts val="0"/>
              </a:spcBef>
              <a:spcAft>
                <a:spcPts val="0"/>
              </a:spcAft>
              <a:buNone/>
            </a:pPr>
            <a:r>
              <a:rPr lang="en"/>
              <a:t>"Followers of Lady Gaga were most probably extroverts, while those who "liked" philosophy tended to be introverts. While each piece of such information is too weak to produce a reliable prediction, when tens, hundreds, or thousands of individual data points are combined, the resulting predictions become really accurate."</a:t>
            </a:r>
            <a:endParaRPr/>
          </a:p>
          <a:p>
            <a:pPr marL="0" lvl="0" indent="0">
              <a:spcBef>
                <a:spcPts val="0"/>
              </a:spcBef>
              <a:spcAft>
                <a:spcPts val="0"/>
              </a:spcAft>
              <a:buNone/>
            </a:pPr>
            <a:endParaRPr/>
          </a:p>
          <a:p>
            <a:pPr marL="0" lvl="0" indent="0">
              <a:spcBef>
                <a:spcPts val="0"/>
              </a:spcBef>
              <a:spcAft>
                <a:spcPts val="0"/>
              </a:spcAft>
              <a:buNone/>
            </a:pPr>
            <a:r>
              <a:rPr lang="en"/>
              <a:t>"Up to now, explains Nix, election campaigns have been organized based on demographic concepts. "A really ridiculous idea. The idea that all women should receive the same message because of their gender—or all African Americans because of their race." What Nix meant is that while other campaigners so far have relied on demographics, Cambridge Analytica was using psychometrics."</a:t>
            </a:r>
            <a:endParaRPr/>
          </a:p>
          <a:p>
            <a:pPr marL="0" lvl="0" indent="0">
              <a:spcBef>
                <a:spcPts val="0"/>
              </a:spcBef>
              <a:spcAft>
                <a:spcPts val="0"/>
              </a:spcAft>
              <a:buNone/>
            </a:pPr>
            <a:endParaRPr/>
          </a:p>
          <a:p>
            <a:pPr marL="0" lvl="0" indent="0">
              <a:spcBef>
                <a:spcPts val="0"/>
              </a:spcBef>
              <a:spcAft>
                <a:spcPts val="0"/>
              </a:spcAft>
              <a:buNone/>
            </a:pPr>
            <a:r>
              <a:rPr lang="en"/>
              <a:t>Machine learning to predict recidivism (for parole), to predict whether the bank shoud give you a loan, to predict whether immigrants should be admitted to US.  Racism, fairness.</a:t>
            </a:r>
            <a:endParaRPr/>
          </a:p>
        </p:txBody>
      </p:sp>
    </p:spTree>
    <p:extLst>
      <p:ext uri="{BB962C8B-B14F-4D97-AF65-F5344CB8AC3E}">
        <p14:creationId xmlns:p14="http://schemas.microsoft.com/office/powerpoint/2010/main" val="3001447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069b8ae57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069b8ae57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2245323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069b8ae57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069b8ae5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6380130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d2c805b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d2c805b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8108026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d2c805b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d2c805b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7431349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069b8ae57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069b8ae57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81331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069b8ae57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069b8ae5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8026726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06f3da22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06f3da22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4018229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069b8ae57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069b8ae57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522904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069b8ae57_0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069b8ae57_0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74597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069b8ae57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069b8ae57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1885569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069b8ae5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069b8ae5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3901747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069b8ae57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069b8ae57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742393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d6636ca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d6636ca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069b8ae57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069b8ae57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961666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069b8ae57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2069b8ae57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594308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069b8ae57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069b8ae57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7985162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069b8ae57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069b8ae57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8944957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06f3da229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06f3da22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0135310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338478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d2c805b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d2c805b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8649126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d9908059f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d9908059f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81610224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0596929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0257163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d6636cad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d6636cad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68072411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70804675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220595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14166962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96348936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206545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8087135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821756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0745006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9223497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d6636cad0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d6636cad0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3029990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7871504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332246501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99640377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19674847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26017911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d9908059f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d9908059f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621724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304178881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218870885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504640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ac920052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2ac920052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8042043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263592276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72858357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d2c805b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d2c805b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95753782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9f906e33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9f906e33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6269833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9ef1f0095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9ef1f0095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23288959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aff26397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aff26397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0482412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aff2639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aff2639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408751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9ef1f0095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29ef1f0095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86352182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9ef1f009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9ef1f009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970933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ac920052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ac920052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9ef1f0095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9ef1f009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7872328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9ef1f0095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9ef1f0095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02864097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d9908059f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d9908059f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643344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d9908059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d9908059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90857210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9ef1f0095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9ef1f0095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13612263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29ef1f0095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29ef1f0095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0186034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9ef1f0095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9ef1f0095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89577398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9ef1f009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9ef1f009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25432315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59632779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d2c805b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d2c805b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5629747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ac920052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ac920052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d9908059f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d9908059f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45481156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92894185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10951814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13478675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27070356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81941021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52124812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260356186"/>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7865141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3837651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ac920052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ac920052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760503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5105140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90714065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01960448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13291142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416194675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2874439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ff26397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ff26397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428778786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908059f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908059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909010992"/>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d9908059f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d9908059f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1406922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reserve="1">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971800" y="1657350"/>
            <a:ext cx="5586300" cy="878700"/>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3600"/>
              <a:buFont typeface="Arial"/>
              <a:buNone/>
              <a:defRPr sz="3600" b="1" i="0" u="none" strike="noStrike" cap="none">
                <a:solidFill>
                  <a:schemeClr val="tx1">
                    <a:lumMod val="50000"/>
                  </a:schemeClr>
                </a:solidFill>
                <a:latin typeface="Arial"/>
                <a:ea typeface="Arial"/>
                <a:cs typeface="Arial"/>
                <a:sym typeface="Arial"/>
              </a:defRPr>
            </a:lvl1pPr>
            <a:lvl2pPr lvl="1"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2pPr>
            <a:lvl3pPr lvl="2"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3pPr>
            <a:lvl4pPr lvl="3"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4pPr>
            <a:lvl5pPr lvl="4"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5pPr>
            <a:lvl6pPr lvl="5"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6pPr>
            <a:lvl7pPr lvl="6"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7pPr>
            <a:lvl8pPr lvl="7"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8pPr>
            <a:lvl9pPr lvl="8"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9pPr>
          </a:lstStyle>
          <a:p>
            <a:endParaRPr dirty="0"/>
          </a:p>
        </p:txBody>
      </p:sp>
      <p:sp>
        <p:nvSpPr>
          <p:cNvPr id="10" name="Google Shape;10;p2"/>
          <p:cNvSpPr txBox="1">
            <a:spLocks noGrp="1"/>
          </p:cNvSpPr>
          <p:nvPr>
            <p:ph type="subTitle" idx="1"/>
          </p:nvPr>
        </p:nvSpPr>
        <p:spPr>
          <a:xfrm>
            <a:off x="2971800" y="2571750"/>
            <a:ext cx="5586300" cy="514200"/>
          </a:xfrm>
          <a:prstGeom prst="rect">
            <a:avLst/>
          </a:prstGeom>
          <a:noFill/>
          <a:ln>
            <a:noFill/>
          </a:ln>
        </p:spPr>
        <p:txBody>
          <a:bodyPr spcFirstLastPara="1" wrap="square" lIns="91425" tIns="91425" rIns="91425" bIns="91425" anchor="t" anchorCtr="0"/>
          <a:lstStyle>
            <a:lvl1pPr lvl="0" algn="l" rtl="0">
              <a:spcBef>
                <a:spcPts val="0"/>
              </a:spcBef>
              <a:spcAft>
                <a:spcPts val="0"/>
              </a:spcAft>
              <a:buClr>
                <a:srgbClr val="000000"/>
              </a:buClr>
              <a:buSzPts val="1800"/>
              <a:buFont typeface="Arial"/>
              <a:buNone/>
              <a:defRPr sz="1800" b="0" i="0" u="none" strike="noStrike" cap="none">
                <a:solidFill>
                  <a:schemeClr val="accent2">
                    <a:lumMod val="50000"/>
                  </a:schemeClr>
                </a:solidFill>
                <a:latin typeface="Arial"/>
                <a:ea typeface="Arial"/>
                <a:cs typeface="Arial"/>
                <a:sym typeface="Arial"/>
              </a:defRPr>
            </a:lvl1pPr>
            <a:lvl2pPr lvl="1"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lvl="2"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lvl="3"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lvl="4"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lvl="5"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lvl="6"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lvl="7"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lvl="8"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endParaRPr dirty="0"/>
          </a:p>
        </p:txBody>
      </p:sp>
      <p:cxnSp>
        <p:nvCxnSpPr>
          <p:cNvPr id="11" name="Google Shape;11;p2"/>
          <p:cNvCxnSpPr/>
          <p:nvPr/>
        </p:nvCxnSpPr>
        <p:spPr>
          <a:xfrm rot="10800000" flipH="1">
            <a:off x="2940417" y="2536424"/>
            <a:ext cx="5594100" cy="300"/>
          </a:xfrm>
          <a:prstGeom prst="straightConnector1">
            <a:avLst/>
          </a:prstGeom>
          <a:noFill/>
          <a:ln w="9525" cap="flat" cmpd="sng">
            <a:solidFill>
              <a:srgbClr val="CCCCCC"/>
            </a:solidFill>
            <a:prstDash val="solid"/>
            <a:round/>
            <a:headEnd type="none" w="med" len="med"/>
            <a:tailEnd type="none" w="med" len="med"/>
          </a:ln>
        </p:spPr>
      </p:cxnSp>
      <p:sp>
        <p:nvSpPr>
          <p:cNvPr id="12" name="Google Shape;12;p2"/>
          <p:cNvSpPr txBox="1"/>
          <p:nvPr/>
        </p:nvSpPr>
        <p:spPr>
          <a:xfrm>
            <a:off x="1801689" y="209310"/>
            <a:ext cx="1474500" cy="1029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2800" b="1" dirty="0">
                <a:solidFill>
                  <a:schemeClr val="tx1">
                    <a:lumMod val="50000"/>
                  </a:schemeClr>
                </a:solidFill>
              </a:rPr>
              <a:t>190F</a:t>
            </a:r>
            <a:endParaRPr sz="2800" b="1" dirty="0">
              <a:solidFill>
                <a:schemeClr val="tx1">
                  <a:lumMod val="50000"/>
                </a:schemeClr>
              </a:solidFill>
            </a:endParaRPr>
          </a:p>
          <a:p>
            <a:pPr marL="0" lvl="0" indent="0">
              <a:spcBef>
                <a:spcPts val="0"/>
              </a:spcBef>
              <a:spcAft>
                <a:spcPts val="0"/>
              </a:spcAft>
              <a:buNone/>
            </a:pPr>
            <a:r>
              <a:rPr lang="en-US" b="1" dirty="0">
                <a:solidFill>
                  <a:schemeClr val="accent2">
                    <a:lumMod val="50000"/>
                  </a:schemeClr>
                </a:solidFill>
              </a:rPr>
              <a:t> </a:t>
            </a:r>
            <a:r>
              <a:rPr lang="en" b="1" dirty="0">
                <a:solidFill>
                  <a:schemeClr val="accent2">
                    <a:lumMod val="50000"/>
                  </a:schemeClr>
                </a:solidFill>
              </a:rPr>
              <a:t>Fall 201</a:t>
            </a:r>
            <a:r>
              <a:rPr lang="en-US" b="1" dirty="0">
                <a:solidFill>
                  <a:schemeClr val="accent2">
                    <a:lumMod val="50000"/>
                  </a:schemeClr>
                </a:solidFill>
              </a:rPr>
              <a:t>8</a:t>
            </a:r>
            <a:r>
              <a:rPr lang="en" b="1" dirty="0">
                <a:solidFill>
                  <a:srgbClr val="C4820E"/>
                </a:solidFill>
              </a:rPr>
              <a:t>	</a:t>
            </a:r>
            <a:endParaRPr b="1" dirty="0">
              <a:solidFill>
                <a:srgbClr val="C4820E"/>
              </a:solidFill>
            </a:endParaRPr>
          </a:p>
        </p:txBody>
      </p:sp>
      <p:pic>
        <p:nvPicPr>
          <p:cNvPr id="1026" name="Picture 2" descr="mage result for umass logo"/>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28805" y="323069"/>
            <a:ext cx="972884" cy="80178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userDrawn="1"/>
        </p:nvSpPr>
        <p:spPr>
          <a:xfrm>
            <a:off x="2855248" y="240366"/>
            <a:ext cx="6738265" cy="523220"/>
          </a:xfrm>
          <a:prstGeom prst="rect">
            <a:avLst/>
          </a:prstGeom>
          <a:noFill/>
        </p:spPr>
        <p:txBody>
          <a:bodyPr wrap="square" rtlCol="0">
            <a:spAutoFit/>
          </a:bodyPr>
          <a:lstStyle/>
          <a:p>
            <a:r>
              <a:rPr lang="en-US" sz="2800" b="1" dirty="0"/>
              <a:t>Foundations of Data Science</a:t>
            </a:r>
          </a:p>
        </p:txBody>
      </p:sp>
    </p:spTree>
    <p:extLst>
      <p:ext uri="{BB962C8B-B14F-4D97-AF65-F5344CB8AC3E}">
        <p14:creationId xmlns:p14="http://schemas.microsoft.com/office/powerpoint/2010/main" val="3004853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reserve="1">
  <p:cSld name="Title and body">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57200" y="205978"/>
            <a:ext cx="6705600" cy="675900"/>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3600"/>
              <a:buFont typeface="Arial"/>
              <a:buNone/>
              <a:defRPr sz="3600" b="1">
                <a:solidFill>
                  <a:schemeClr val="tx1">
                    <a:lumMod val="50000"/>
                  </a:schemeClr>
                </a:solidFill>
                <a:latin typeface="Arial"/>
                <a:ea typeface="Arial"/>
                <a:cs typeface="Arial"/>
                <a:sym typeface="Arial"/>
              </a:defRPr>
            </a:lvl1pPr>
            <a:lvl2pPr lvl="1" algn="l" rtl="0">
              <a:spcBef>
                <a:spcPts val="0"/>
              </a:spcBef>
              <a:spcAft>
                <a:spcPts val="0"/>
              </a:spcAft>
              <a:buSzPts val="3600"/>
              <a:buFont typeface="Arial"/>
              <a:buNone/>
              <a:defRPr sz="3600" b="1">
                <a:solidFill>
                  <a:schemeClr val="dk2"/>
                </a:solidFill>
                <a:latin typeface="Arial"/>
                <a:ea typeface="Arial"/>
                <a:cs typeface="Arial"/>
                <a:sym typeface="Arial"/>
              </a:defRPr>
            </a:lvl2pPr>
            <a:lvl3pPr lvl="2" algn="l" rtl="0">
              <a:spcBef>
                <a:spcPts val="0"/>
              </a:spcBef>
              <a:spcAft>
                <a:spcPts val="0"/>
              </a:spcAft>
              <a:buSzPts val="3600"/>
              <a:buFont typeface="Arial"/>
              <a:buNone/>
              <a:defRPr sz="3600" b="1">
                <a:solidFill>
                  <a:schemeClr val="dk2"/>
                </a:solidFill>
                <a:latin typeface="Arial"/>
                <a:ea typeface="Arial"/>
                <a:cs typeface="Arial"/>
                <a:sym typeface="Arial"/>
              </a:defRPr>
            </a:lvl3pPr>
            <a:lvl4pPr lvl="3" algn="l" rtl="0">
              <a:spcBef>
                <a:spcPts val="0"/>
              </a:spcBef>
              <a:spcAft>
                <a:spcPts val="0"/>
              </a:spcAft>
              <a:buSzPts val="3600"/>
              <a:buFont typeface="Arial"/>
              <a:buNone/>
              <a:defRPr sz="3600" b="1">
                <a:solidFill>
                  <a:schemeClr val="dk2"/>
                </a:solidFill>
                <a:latin typeface="Arial"/>
                <a:ea typeface="Arial"/>
                <a:cs typeface="Arial"/>
                <a:sym typeface="Arial"/>
              </a:defRPr>
            </a:lvl4pPr>
            <a:lvl5pPr lvl="4" algn="l" rtl="0">
              <a:spcBef>
                <a:spcPts val="0"/>
              </a:spcBef>
              <a:spcAft>
                <a:spcPts val="0"/>
              </a:spcAft>
              <a:buSzPts val="3600"/>
              <a:buFont typeface="Arial"/>
              <a:buNone/>
              <a:defRPr sz="3600" b="1">
                <a:solidFill>
                  <a:schemeClr val="dk2"/>
                </a:solidFill>
                <a:latin typeface="Arial"/>
                <a:ea typeface="Arial"/>
                <a:cs typeface="Arial"/>
                <a:sym typeface="Arial"/>
              </a:defRPr>
            </a:lvl5pPr>
            <a:lvl6pPr lvl="5" algn="l" rtl="0">
              <a:spcBef>
                <a:spcPts val="0"/>
              </a:spcBef>
              <a:spcAft>
                <a:spcPts val="0"/>
              </a:spcAft>
              <a:buSzPts val="3600"/>
              <a:buFont typeface="Arial"/>
              <a:buNone/>
              <a:defRPr sz="3600" b="1">
                <a:solidFill>
                  <a:schemeClr val="dk2"/>
                </a:solidFill>
                <a:latin typeface="Arial"/>
                <a:ea typeface="Arial"/>
                <a:cs typeface="Arial"/>
                <a:sym typeface="Arial"/>
              </a:defRPr>
            </a:lvl6pPr>
            <a:lvl7pPr lvl="6" algn="l" rtl="0">
              <a:spcBef>
                <a:spcPts val="0"/>
              </a:spcBef>
              <a:spcAft>
                <a:spcPts val="0"/>
              </a:spcAft>
              <a:buSzPts val="3600"/>
              <a:buFont typeface="Arial"/>
              <a:buNone/>
              <a:defRPr sz="3600" b="1">
                <a:solidFill>
                  <a:schemeClr val="dk2"/>
                </a:solidFill>
                <a:latin typeface="Arial"/>
                <a:ea typeface="Arial"/>
                <a:cs typeface="Arial"/>
                <a:sym typeface="Arial"/>
              </a:defRPr>
            </a:lvl7pPr>
            <a:lvl8pPr lvl="7" algn="l" rtl="0">
              <a:spcBef>
                <a:spcPts val="0"/>
              </a:spcBef>
              <a:spcAft>
                <a:spcPts val="0"/>
              </a:spcAft>
              <a:buSzPts val="3600"/>
              <a:buFont typeface="Arial"/>
              <a:buNone/>
              <a:defRPr sz="3600" b="1">
                <a:solidFill>
                  <a:schemeClr val="dk2"/>
                </a:solidFill>
                <a:latin typeface="Arial"/>
                <a:ea typeface="Arial"/>
                <a:cs typeface="Arial"/>
                <a:sym typeface="Arial"/>
              </a:defRPr>
            </a:lvl8pPr>
            <a:lvl9pPr lvl="8" algn="l" rtl="0">
              <a:spcBef>
                <a:spcPts val="0"/>
              </a:spcBef>
              <a:spcAft>
                <a:spcPts val="0"/>
              </a:spcAft>
              <a:buSzPts val="3600"/>
              <a:buFont typeface="Arial"/>
              <a:buNone/>
              <a:defRPr sz="3600" b="1">
                <a:solidFill>
                  <a:schemeClr val="dk2"/>
                </a:solidFill>
                <a:latin typeface="Arial"/>
                <a:ea typeface="Arial"/>
                <a:cs typeface="Arial"/>
                <a:sym typeface="Arial"/>
              </a:defRPr>
            </a:lvl9pPr>
          </a:lstStyle>
          <a:p>
            <a:endParaRPr dirty="0"/>
          </a:p>
        </p:txBody>
      </p:sp>
      <p:cxnSp>
        <p:nvCxnSpPr>
          <p:cNvPr id="16" name="Google Shape;16;p3"/>
          <p:cNvCxnSpPr/>
          <p:nvPr/>
        </p:nvCxnSpPr>
        <p:spPr>
          <a:xfrm>
            <a:off x="457200" y="881840"/>
            <a:ext cx="8229600" cy="0"/>
          </a:xfrm>
          <a:prstGeom prst="straightConnector1">
            <a:avLst/>
          </a:prstGeom>
          <a:noFill/>
          <a:ln w="9525" cap="flat" cmpd="sng">
            <a:solidFill>
              <a:srgbClr val="CCCCCC"/>
            </a:solidFill>
            <a:prstDash val="solid"/>
            <a:round/>
            <a:headEnd type="none" w="med" len="med"/>
            <a:tailEnd type="none" w="med" len="med"/>
          </a:ln>
        </p:spPr>
      </p:cxnSp>
      <p:cxnSp>
        <p:nvCxnSpPr>
          <p:cNvPr id="17" name="Google Shape;17;p3"/>
          <p:cNvCxnSpPr/>
          <p:nvPr/>
        </p:nvCxnSpPr>
        <p:spPr>
          <a:xfrm>
            <a:off x="457200" y="4743450"/>
            <a:ext cx="8229600" cy="0"/>
          </a:xfrm>
          <a:prstGeom prst="straightConnector1">
            <a:avLst/>
          </a:prstGeom>
          <a:noFill/>
          <a:ln w="9525" cap="flat" cmpd="sng">
            <a:solidFill>
              <a:srgbClr val="CCCCCC"/>
            </a:solidFill>
            <a:prstDash val="solid"/>
            <a:round/>
            <a:headEnd type="none" w="med" len="med"/>
            <a:tailEnd type="none" w="med" len="med"/>
          </a:ln>
        </p:spPr>
      </p:cxnSp>
      <p:sp>
        <p:nvSpPr>
          <p:cNvPr id="18" name="Google Shape;18;p3"/>
          <p:cNvSpPr txBox="1">
            <a:spLocks noGrp="1"/>
          </p:cNvSpPr>
          <p:nvPr>
            <p:ph type="body" idx="1" hasCustomPrompt="1"/>
          </p:nvPr>
        </p:nvSpPr>
        <p:spPr>
          <a:xfrm>
            <a:off x="457200" y="971550"/>
            <a:ext cx="8229600" cy="3623100"/>
          </a:xfrm>
          <a:prstGeom prst="rect">
            <a:avLst/>
          </a:prstGeom>
          <a:noFill/>
          <a:ln>
            <a:noFill/>
          </a:ln>
        </p:spPr>
        <p:txBody>
          <a:bodyPr spcFirstLastPara="1" wrap="square" lIns="91425" tIns="91425" rIns="91425" bIns="91425" anchor="t" anchorCtr="0"/>
          <a:lstStyle>
            <a:lvl1pPr marL="457200" lvl="0" indent="-381000" rtl="0">
              <a:spcBef>
                <a:spcPts val="480"/>
              </a:spcBef>
              <a:spcAft>
                <a:spcPts val="0"/>
              </a:spcAft>
              <a:buClr>
                <a:schemeClr val="accent2">
                  <a:lumMod val="50000"/>
                </a:schemeClr>
              </a:buClr>
              <a:buSzPts val="2400"/>
              <a:buFont typeface="Arial" charset="0"/>
              <a:buChar char="●"/>
              <a:defRPr sz="2400"/>
            </a:lvl1pPr>
            <a:lvl2pPr marL="914400" lvl="1" indent="-381000" rtl="0">
              <a:spcBef>
                <a:spcPts val="0"/>
              </a:spcBef>
              <a:spcAft>
                <a:spcPts val="0"/>
              </a:spcAft>
              <a:buClr>
                <a:schemeClr val="accent2">
                  <a:lumMod val="50000"/>
                </a:schemeClr>
              </a:buClr>
              <a:buSzPts val="2400"/>
              <a:buChar char="○"/>
              <a:defRPr sz="2400"/>
            </a:lvl2pPr>
            <a:lvl3pPr marL="1371600" lvl="2" indent="-381000" rtl="0">
              <a:spcBef>
                <a:spcPts val="0"/>
              </a:spcBef>
              <a:spcAft>
                <a:spcPts val="0"/>
              </a:spcAft>
              <a:buSzPts val="2400"/>
              <a:buChar char="■"/>
              <a:defRPr sz="24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r>
              <a:rPr lang="en-US" dirty="0"/>
              <a:t> </a:t>
            </a:r>
          </a:p>
          <a:p>
            <a:pPr lvl="1"/>
            <a:br>
              <a:rPr lang="en-US" dirty="0"/>
            </a:br>
            <a:endParaRPr lang="en-US" dirty="0"/>
          </a:p>
          <a:p>
            <a:endParaRPr dirty="0"/>
          </a:p>
        </p:txBody>
      </p:sp>
    </p:spTree>
    <p:extLst>
      <p:ext uri="{BB962C8B-B14F-4D97-AF65-F5344CB8AC3E}">
        <p14:creationId xmlns:p14="http://schemas.microsoft.com/office/powerpoint/2010/main" val="2966195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reserve="1">
  <p:cSld name="Title and two columns">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457200" y="205978"/>
            <a:ext cx="6705600" cy="675900"/>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3600"/>
              <a:buFont typeface="Arial"/>
              <a:buNone/>
              <a:defRPr sz="3600" b="1">
                <a:solidFill>
                  <a:schemeClr val="tx1">
                    <a:lumMod val="50000"/>
                  </a:schemeClr>
                </a:solidFill>
                <a:latin typeface="Arial"/>
                <a:ea typeface="Arial"/>
                <a:cs typeface="Arial"/>
                <a:sym typeface="Arial"/>
              </a:defRPr>
            </a:lvl1pPr>
            <a:lvl2pPr lvl="1" algn="l" rtl="0">
              <a:spcBef>
                <a:spcPts val="0"/>
              </a:spcBef>
              <a:spcAft>
                <a:spcPts val="0"/>
              </a:spcAft>
              <a:buSzPts val="3600"/>
              <a:buFont typeface="Arial"/>
              <a:buNone/>
              <a:defRPr sz="3600" b="1">
                <a:solidFill>
                  <a:schemeClr val="dk2"/>
                </a:solidFill>
                <a:latin typeface="Arial"/>
                <a:ea typeface="Arial"/>
                <a:cs typeface="Arial"/>
                <a:sym typeface="Arial"/>
              </a:defRPr>
            </a:lvl2pPr>
            <a:lvl3pPr lvl="2" algn="l" rtl="0">
              <a:spcBef>
                <a:spcPts val="0"/>
              </a:spcBef>
              <a:spcAft>
                <a:spcPts val="0"/>
              </a:spcAft>
              <a:buSzPts val="3600"/>
              <a:buFont typeface="Arial"/>
              <a:buNone/>
              <a:defRPr sz="3600" b="1">
                <a:solidFill>
                  <a:schemeClr val="dk2"/>
                </a:solidFill>
                <a:latin typeface="Arial"/>
                <a:ea typeface="Arial"/>
                <a:cs typeface="Arial"/>
                <a:sym typeface="Arial"/>
              </a:defRPr>
            </a:lvl3pPr>
            <a:lvl4pPr lvl="3" algn="l" rtl="0">
              <a:spcBef>
                <a:spcPts val="0"/>
              </a:spcBef>
              <a:spcAft>
                <a:spcPts val="0"/>
              </a:spcAft>
              <a:buSzPts val="3600"/>
              <a:buFont typeface="Arial"/>
              <a:buNone/>
              <a:defRPr sz="3600" b="1">
                <a:solidFill>
                  <a:schemeClr val="dk2"/>
                </a:solidFill>
                <a:latin typeface="Arial"/>
                <a:ea typeface="Arial"/>
                <a:cs typeface="Arial"/>
                <a:sym typeface="Arial"/>
              </a:defRPr>
            </a:lvl4pPr>
            <a:lvl5pPr lvl="4" algn="l" rtl="0">
              <a:spcBef>
                <a:spcPts val="0"/>
              </a:spcBef>
              <a:spcAft>
                <a:spcPts val="0"/>
              </a:spcAft>
              <a:buSzPts val="3600"/>
              <a:buFont typeface="Arial"/>
              <a:buNone/>
              <a:defRPr sz="3600" b="1">
                <a:solidFill>
                  <a:schemeClr val="dk2"/>
                </a:solidFill>
                <a:latin typeface="Arial"/>
                <a:ea typeface="Arial"/>
                <a:cs typeface="Arial"/>
                <a:sym typeface="Arial"/>
              </a:defRPr>
            </a:lvl5pPr>
            <a:lvl6pPr lvl="5" algn="l" rtl="0">
              <a:spcBef>
                <a:spcPts val="0"/>
              </a:spcBef>
              <a:spcAft>
                <a:spcPts val="0"/>
              </a:spcAft>
              <a:buSzPts val="3600"/>
              <a:buFont typeface="Arial"/>
              <a:buNone/>
              <a:defRPr sz="3600" b="1">
                <a:solidFill>
                  <a:schemeClr val="dk2"/>
                </a:solidFill>
                <a:latin typeface="Arial"/>
                <a:ea typeface="Arial"/>
                <a:cs typeface="Arial"/>
                <a:sym typeface="Arial"/>
              </a:defRPr>
            </a:lvl6pPr>
            <a:lvl7pPr lvl="6" algn="l" rtl="0">
              <a:spcBef>
                <a:spcPts val="0"/>
              </a:spcBef>
              <a:spcAft>
                <a:spcPts val="0"/>
              </a:spcAft>
              <a:buSzPts val="3600"/>
              <a:buFont typeface="Arial"/>
              <a:buNone/>
              <a:defRPr sz="3600" b="1">
                <a:solidFill>
                  <a:schemeClr val="dk2"/>
                </a:solidFill>
                <a:latin typeface="Arial"/>
                <a:ea typeface="Arial"/>
                <a:cs typeface="Arial"/>
                <a:sym typeface="Arial"/>
              </a:defRPr>
            </a:lvl7pPr>
            <a:lvl8pPr lvl="7" algn="l" rtl="0">
              <a:spcBef>
                <a:spcPts val="0"/>
              </a:spcBef>
              <a:spcAft>
                <a:spcPts val="0"/>
              </a:spcAft>
              <a:buSzPts val="3600"/>
              <a:buFont typeface="Arial"/>
              <a:buNone/>
              <a:defRPr sz="3600" b="1">
                <a:solidFill>
                  <a:schemeClr val="dk2"/>
                </a:solidFill>
                <a:latin typeface="Arial"/>
                <a:ea typeface="Arial"/>
                <a:cs typeface="Arial"/>
                <a:sym typeface="Arial"/>
              </a:defRPr>
            </a:lvl8pPr>
            <a:lvl9pPr lvl="8" algn="l" rtl="0">
              <a:spcBef>
                <a:spcPts val="0"/>
              </a:spcBef>
              <a:spcAft>
                <a:spcPts val="0"/>
              </a:spcAft>
              <a:buSzPts val="3600"/>
              <a:buFont typeface="Arial"/>
              <a:buNone/>
              <a:defRPr sz="3600" b="1">
                <a:solidFill>
                  <a:schemeClr val="dk2"/>
                </a:solidFill>
                <a:latin typeface="Arial"/>
                <a:ea typeface="Arial"/>
                <a:cs typeface="Arial"/>
                <a:sym typeface="Arial"/>
              </a:defRPr>
            </a:lvl9pPr>
          </a:lstStyle>
          <a:p>
            <a:endParaRPr/>
          </a:p>
        </p:txBody>
      </p:sp>
      <p:sp>
        <p:nvSpPr>
          <p:cNvPr id="21" name="Google Shape;21;p4"/>
          <p:cNvSpPr txBox="1">
            <a:spLocks noGrp="1"/>
          </p:cNvSpPr>
          <p:nvPr>
            <p:ph type="body" idx="1"/>
          </p:nvPr>
        </p:nvSpPr>
        <p:spPr>
          <a:xfrm>
            <a:off x="457200" y="971550"/>
            <a:ext cx="4038600" cy="3623100"/>
          </a:xfrm>
          <a:prstGeom prst="rect">
            <a:avLst/>
          </a:prstGeom>
          <a:noFill/>
          <a:ln>
            <a:noFill/>
          </a:ln>
        </p:spPr>
        <p:txBody>
          <a:bodyPr spcFirstLastPara="1" wrap="square" lIns="91425" tIns="91425" rIns="91425" bIns="91425" anchor="t" anchorCtr="0"/>
          <a:lstStyle>
            <a:lvl1pPr marL="457200" lvl="0" indent="-381000" rtl="0">
              <a:spcBef>
                <a:spcPts val="480"/>
              </a:spcBef>
              <a:spcAft>
                <a:spcPts val="0"/>
              </a:spcAft>
              <a:buClr>
                <a:schemeClr val="accent2">
                  <a:lumMod val="50000"/>
                </a:schemeClr>
              </a:buClr>
              <a:buSzPts val="2400"/>
              <a:buChar char="●"/>
              <a:defRPr sz="2400"/>
            </a:lvl1pPr>
            <a:lvl2pPr marL="914400" lvl="1" indent="-381000" rtl="0">
              <a:spcBef>
                <a:spcPts val="0"/>
              </a:spcBef>
              <a:spcAft>
                <a:spcPts val="0"/>
              </a:spcAft>
              <a:buSzPts val="2400"/>
              <a:buChar char="○"/>
              <a:defRPr sz="2400"/>
            </a:lvl2pPr>
            <a:lvl3pPr marL="1371600" lvl="2" indent="-381000" rtl="0">
              <a:spcBef>
                <a:spcPts val="0"/>
              </a:spcBef>
              <a:spcAft>
                <a:spcPts val="0"/>
              </a:spcAft>
              <a:buSzPts val="2400"/>
              <a:buChar char="■"/>
              <a:defRPr sz="24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dirty="0"/>
          </a:p>
        </p:txBody>
      </p:sp>
      <p:sp>
        <p:nvSpPr>
          <p:cNvPr id="22" name="Google Shape;22;p4"/>
          <p:cNvSpPr txBox="1">
            <a:spLocks noGrp="1"/>
          </p:cNvSpPr>
          <p:nvPr>
            <p:ph type="body" idx="2"/>
          </p:nvPr>
        </p:nvSpPr>
        <p:spPr>
          <a:xfrm>
            <a:off x="4648200" y="971550"/>
            <a:ext cx="4038600" cy="3623100"/>
          </a:xfrm>
          <a:prstGeom prst="rect">
            <a:avLst/>
          </a:prstGeom>
          <a:noFill/>
          <a:ln>
            <a:noFill/>
          </a:ln>
        </p:spPr>
        <p:txBody>
          <a:bodyPr spcFirstLastPara="1" wrap="square" lIns="91425" tIns="91425" rIns="91425" bIns="91425" anchor="t" anchorCtr="0"/>
          <a:lstStyle>
            <a:lvl1pPr marL="457200" lvl="0" indent="-381000" rtl="0">
              <a:spcBef>
                <a:spcPts val="480"/>
              </a:spcBef>
              <a:spcAft>
                <a:spcPts val="0"/>
              </a:spcAft>
              <a:buClr>
                <a:schemeClr val="accent2">
                  <a:lumMod val="50000"/>
                </a:schemeClr>
              </a:buClr>
              <a:buSzPts val="2400"/>
              <a:buChar char="●"/>
              <a:defRPr sz="2400"/>
            </a:lvl1pPr>
            <a:lvl2pPr marL="914400" lvl="1" indent="-381000" rtl="0">
              <a:spcBef>
                <a:spcPts val="0"/>
              </a:spcBef>
              <a:spcAft>
                <a:spcPts val="0"/>
              </a:spcAft>
              <a:buSzPts val="2400"/>
              <a:buChar char="○"/>
              <a:defRPr sz="2400">
                <a:solidFill>
                  <a:schemeClr val="dk1"/>
                </a:solidFill>
              </a:defRPr>
            </a:lvl2pPr>
            <a:lvl3pPr marL="1371600" lvl="2" indent="-381000" rtl="0">
              <a:spcBef>
                <a:spcPts val="0"/>
              </a:spcBef>
              <a:spcAft>
                <a:spcPts val="0"/>
              </a:spcAft>
              <a:buSzPts val="2400"/>
              <a:buChar char="■"/>
              <a:defRPr sz="2400">
                <a:solidFill>
                  <a:schemeClr val="dk1"/>
                </a:solidFill>
              </a:defRPr>
            </a:lvl3pPr>
            <a:lvl4pPr marL="1828800" lvl="3" indent="-342900" rtl="0">
              <a:spcBef>
                <a:spcPts val="0"/>
              </a:spcBef>
              <a:spcAft>
                <a:spcPts val="0"/>
              </a:spcAft>
              <a:buSzPts val="1800"/>
              <a:buChar char="●"/>
              <a:defRPr sz="1800">
                <a:solidFill>
                  <a:schemeClr val="dk1"/>
                </a:solidFill>
              </a:defRPr>
            </a:lvl4pPr>
            <a:lvl5pPr marL="2286000" lvl="4" indent="-342900" rtl="0">
              <a:spcBef>
                <a:spcPts val="0"/>
              </a:spcBef>
              <a:spcAft>
                <a:spcPts val="0"/>
              </a:spcAft>
              <a:buSzPts val="1800"/>
              <a:buChar char="○"/>
              <a:defRPr sz="1800">
                <a:solidFill>
                  <a:schemeClr val="dk1"/>
                </a:solidFill>
              </a:defRPr>
            </a:lvl5pPr>
            <a:lvl6pPr marL="2743200" lvl="5" indent="-342900" rtl="0">
              <a:spcBef>
                <a:spcPts val="0"/>
              </a:spcBef>
              <a:spcAft>
                <a:spcPts val="0"/>
              </a:spcAft>
              <a:buSzPts val="1800"/>
              <a:buChar char="■"/>
              <a:defRPr sz="1800">
                <a:solidFill>
                  <a:schemeClr val="dk1"/>
                </a:solidFill>
              </a:defRPr>
            </a:lvl6pPr>
            <a:lvl7pPr marL="3200400" lvl="6" indent="-342900" rtl="0">
              <a:spcBef>
                <a:spcPts val="0"/>
              </a:spcBef>
              <a:spcAft>
                <a:spcPts val="0"/>
              </a:spcAft>
              <a:buSzPts val="1800"/>
              <a:buChar char="●"/>
              <a:defRPr sz="1800">
                <a:solidFill>
                  <a:schemeClr val="dk1"/>
                </a:solidFill>
              </a:defRPr>
            </a:lvl7pPr>
            <a:lvl8pPr marL="3657600" lvl="7" indent="-342900" rtl="0">
              <a:spcBef>
                <a:spcPts val="0"/>
              </a:spcBef>
              <a:spcAft>
                <a:spcPts val="0"/>
              </a:spcAft>
              <a:buSzPts val="1800"/>
              <a:buChar char="○"/>
              <a:defRPr sz="1800">
                <a:solidFill>
                  <a:schemeClr val="dk1"/>
                </a:solidFill>
              </a:defRPr>
            </a:lvl8pPr>
            <a:lvl9pPr marL="4114800" lvl="8" indent="-342900" rtl="0">
              <a:spcBef>
                <a:spcPts val="0"/>
              </a:spcBef>
              <a:spcAft>
                <a:spcPts val="0"/>
              </a:spcAft>
              <a:buSzPts val="1800"/>
              <a:buChar char="■"/>
              <a:defRPr sz="1800"/>
            </a:lvl9pPr>
          </a:lstStyle>
          <a:p>
            <a:endParaRPr dirty="0"/>
          </a:p>
        </p:txBody>
      </p:sp>
      <p:cxnSp>
        <p:nvCxnSpPr>
          <p:cNvPr id="23" name="Google Shape;23;p4"/>
          <p:cNvCxnSpPr/>
          <p:nvPr/>
        </p:nvCxnSpPr>
        <p:spPr>
          <a:xfrm>
            <a:off x="457200" y="881840"/>
            <a:ext cx="8229600" cy="0"/>
          </a:xfrm>
          <a:prstGeom prst="straightConnector1">
            <a:avLst/>
          </a:prstGeom>
          <a:noFill/>
          <a:ln w="9525" cap="flat" cmpd="sng">
            <a:solidFill>
              <a:srgbClr val="CCCCCC"/>
            </a:solidFill>
            <a:prstDash val="solid"/>
            <a:round/>
            <a:headEnd type="none" w="med" len="med"/>
            <a:tailEnd type="none" w="med" len="med"/>
          </a:ln>
        </p:spPr>
      </p:cxnSp>
      <p:cxnSp>
        <p:nvCxnSpPr>
          <p:cNvPr id="24" name="Google Shape;24;p4"/>
          <p:cNvCxnSpPr/>
          <p:nvPr/>
        </p:nvCxnSpPr>
        <p:spPr>
          <a:xfrm>
            <a:off x="457200" y="4743450"/>
            <a:ext cx="8229600" cy="0"/>
          </a:xfrm>
          <a:prstGeom prst="straightConnector1">
            <a:avLst/>
          </a:prstGeom>
          <a:noFill/>
          <a:ln w="9525" cap="flat" cmpd="sng">
            <a:solidFill>
              <a:srgbClr val="CCCCCC"/>
            </a:solidFill>
            <a:prstDash val="solid"/>
            <a:round/>
            <a:headEnd type="none" w="med" len="med"/>
            <a:tailEnd type="none" w="med" len="med"/>
          </a:ln>
        </p:spPr>
      </p:cxnSp>
    </p:spTree>
    <p:extLst>
      <p:ext uri="{BB962C8B-B14F-4D97-AF65-F5344CB8AC3E}">
        <p14:creationId xmlns:p14="http://schemas.microsoft.com/office/powerpoint/2010/main" val="3770626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reserve="1">
  <p:cSld name="Title only">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457200" y="205978"/>
            <a:ext cx="6705600" cy="675900"/>
          </a:xfrm>
          <a:prstGeom prst="rect">
            <a:avLst/>
          </a:prstGeom>
          <a:noFill/>
          <a:ln>
            <a:noFill/>
          </a:ln>
        </p:spPr>
        <p:txBody>
          <a:bodyPr spcFirstLastPara="1" wrap="square" lIns="91425" tIns="91425" rIns="91425" bIns="91425" anchor="b" anchorCtr="0"/>
          <a:lstStyle>
            <a:lvl1pPr lvl="0" rtl="0">
              <a:spcBef>
                <a:spcPts val="0"/>
              </a:spcBef>
              <a:spcAft>
                <a:spcPts val="0"/>
              </a:spcAft>
              <a:buSzPts val="3600"/>
              <a:buNone/>
              <a:defRPr>
                <a:solidFill>
                  <a:schemeClr val="tx1">
                    <a:lumMod val="50000"/>
                  </a:schemeClr>
                </a:solidFill>
              </a:defRPr>
            </a:lvl1pPr>
            <a:lvl2pPr lvl="1" rtl="0">
              <a:spcBef>
                <a:spcPts val="0"/>
              </a:spcBef>
              <a:spcAft>
                <a:spcPts val="0"/>
              </a:spcAft>
              <a:buSzPts val="3600"/>
              <a:buNone/>
              <a:defRPr>
                <a:solidFill>
                  <a:schemeClr val="dk2"/>
                </a:solidFill>
              </a:defRPr>
            </a:lvl2pPr>
            <a:lvl3pPr lvl="2" rtl="0">
              <a:spcBef>
                <a:spcPts val="0"/>
              </a:spcBef>
              <a:spcAft>
                <a:spcPts val="0"/>
              </a:spcAft>
              <a:buSzPts val="3600"/>
              <a:buNone/>
              <a:defRPr>
                <a:solidFill>
                  <a:schemeClr val="dk2"/>
                </a:solidFill>
              </a:defRPr>
            </a:lvl3pPr>
            <a:lvl4pPr lvl="3" rtl="0">
              <a:spcBef>
                <a:spcPts val="0"/>
              </a:spcBef>
              <a:spcAft>
                <a:spcPts val="0"/>
              </a:spcAft>
              <a:buSzPts val="3600"/>
              <a:buNone/>
              <a:defRPr>
                <a:solidFill>
                  <a:schemeClr val="dk2"/>
                </a:solidFill>
              </a:defRPr>
            </a:lvl4pPr>
            <a:lvl5pPr lvl="4" rtl="0">
              <a:spcBef>
                <a:spcPts val="0"/>
              </a:spcBef>
              <a:spcAft>
                <a:spcPts val="0"/>
              </a:spcAft>
              <a:buSzPts val="3600"/>
              <a:buNone/>
              <a:defRPr>
                <a:solidFill>
                  <a:schemeClr val="dk2"/>
                </a:solidFill>
              </a:defRPr>
            </a:lvl5pPr>
            <a:lvl6pPr lvl="5" rtl="0">
              <a:spcBef>
                <a:spcPts val="0"/>
              </a:spcBef>
              <a:spcAft>
                <a:spcPts val="0"/>
              </a:spcAft>
              <a:buSzPts val="3600"/>
              <a:buNone/>
              <a:defRPr>
                <a:solidFill>
                  <a:schemeClr val="dk2"/>
                </a:solidFill>
              </a:defRPr>
            </a:lvl6pPr>
            <a:lvl7pPr lvl="6" rtl="0">
              <a:spcBef>
                <a:spcPts val="0"/>
              </a:spcBef>
              <a:spcAft>
                <a:spcPts val="0"/>
              </a:spcAft>
              <a:buSzPts val="3600"/>
              <a:buNone/>
              <a:defRPr>
                <a:solidFill>
                  <a:schemeClr val="dk2"/>
                </a:solidFill>
              </a:defRPr>
            </a:lvl7pPr>
            <a:lvl8pPr lvl="7" rtl="0">
              <a:spcBef>
                <a:spcPts val="0"/>
              </a:spcBef>
              <a:spcAft>
                <a:spcPts val="0"/>
              </a:spcAft>
              <a:buSzPts val="3600"/>
              <a:buNone/>
              <a:defRPr>
                <a:solidFill>
                  <a:schemeClr val="dk2"/>
                </a:solidFill>
              </a:defRPr>
            </a:lvl8pPr>
            <a:lvl9pPr lvl="8" rtl="0">
              <a:spcBef>
                <a:spcPts val="0"/>
              </a:spcBef>
              <a:spcAft>
                <a:spcPts val="0"/>
              </a:spcAft>
              <a:buSzPts val="3600"/>
              <a:buNone/>
              <a:defRPr>
                <a:solidFill>
                  <a:schemeClr val="dk2"/>
                </a:solidFill>
              </a:defRPr>
            </a:lvl9pPr>
          </a:lstStyle>
          <a:p>
            <a:endParaRPr/>
          </a:p>
        </p:txBody>
      </p:sp>
      <p:cxnSp>
        <p:nvCxnSpPr>
          <p:cNvPr id="27" name="Google Shape;27;p5"/>
          <p:cNvCxnSpPr/>
          <p:nvPr/>
        </p:nvCxnSpPr>
        <p:spPr>
          <a:xfrm>
            <a:off x="457200" y="881840"/>
            <a:ext cx="8229600" cy="0"/>
          </a:xfrm>
          <a:prstGeom prst="straightConnector1">
            <a:avLst/>
          </a:prstGeom>
          <a:noFill/>
          <a:ln w="9525" cap="flat" cmpd="sng">
            <a:solidFill>
              <a:srgbClr val="CCCCCC"/>
            </a:solidFill>
            <a:prstDash val="solid"/>
            <a:round/>
            <a:headEnd type="none" w="med" len="med"/>
            <a:tailEnd type="none" w="med" len="med"/>
          </a:ln>
        </p:spPr>
      </p:cxnSp>
      <p:cxnSp>
        <p:nvCxnSpPr>
          <p:cNvPr id="28" name="Google Shape;28;p5"/>
          <p:cNvCxnSpPr/>
          <p:nvPr/>
        </p:nvCxnSpPr>
        <p:spPr>
          <a:xfrm>
            <a:off x="457200" y="4743450"/>
            <a:ext cx="8229600" cy="0"/>
          </a:xfrm>
          <a:prstGeom prst="straightConnector1">
            <a:avLst/>
          </a:prstGeom>
          <a:noFill/>
          <a:ln w="9525" cap="flat" cmpd="sng">
            <a:solidFill>
              <a:srgbClr val="CCCCCC"/>
            </a:solidFill>
            <a:prstDash val="solid"/>
            <a:round/>
            <a:headEnd type="none" w="med" len="med"/>
            <a:tailEnd type="none" w="med" len="med"/>
          </a:ln>
        </p:spPr>
      </p:cxnSp>
    </p:spTree>
    <p:extLst>
      <p:ext uri="{BB962C8B-B14F-4D97-AF65-F5344CB8AC3E}">
        <p14:creationId xmlns:p14="http://schemas.microsoft.com/office/powerpoint/2010/main" val="174605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preserve="1">
  <p:cSld name="Section">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1219200" y="2233804"/>
            <a:ext cx="6705600" cy="675900"/>
          </a:xfrm>
          <a:prstGeom prst="rect">
            <a:avLst/>
          </a:prstGeom>
          <a:noFill/>
          <a:ln>
            <a:noFill/>
          </a:ln>
        </p:spPr>
        <p:txBody>
          <a:bodyPr spcFirstLastPara="1" wrap="square" lIns="91425" tIns="91425" rIns="91425" bIns="91425" anchor="b" anchorCtr="0"/>
          <a:lstStyle>
            <a:lvl1pPr lvl="0" algn="ctr" rtl="0">
              <a:spcBef>
                <a:spcPts val="0"/>
              </a:spcBef>
              <a:spcAft>
                <a:spcPts val="0"/>
              </a:spcAft>
              <a:buSzPts val="3600"/>
              <a:buNone/>
              <a:defRPr>
                <a:solidFill>
                  <a:schemeClr val="tx1">
                    <a:lumMod val="50000"/>
                  </a:schemeClr>
                </a:solidFill>
              </a:defRPr>
            </a:lvl1pPr>
            <a:lvl2pPr lvl="1" algn="ctr" rtl="0">
              <a:spcBef>
                <a:spcPts val="0"/>
              </a:spcBef>
              <a:spcAft>
                <a:spcPts val="0"/>
              </a:spcAft>
              <a:buSzPts val="3600"/>
              <a:buNone/>
              <a:defRPr>
                <a:solidFill>
                  <a:schemeClr val="dk2"/>
                </a:solidFill>
              </a:defRPr>
            </a:lvl2pPr>
            <a:lvl3pPr lvl="2" algn="ctr" rtl="0">
              <a:spcBef>
                <a:spcPts val="0"/>
              </a:spcBef>
              <a:spcAft>
                <a:spcPts val="0"/>
              </a:spcAft>
              <a:buSzPts val="3600"/>
              <a:buNone/>
              <a:defRPr>
                <a:solidFill>
                  <a:schemeClr val="dk2"/>
                </a:solidFill>
              </a:defRPr>
            </a:lvl3pPr>
            <a:lvl4pPr lvl="3" algn="ctr" rtl="0">
              <a:spcBef>
                <a:spcPts val="0"/>
              </a:spcBef>
              <a:spcAft>
                <a:spcPts val="0"/>
              </a:spcAft>
              <a:buSzPts val="3600"/>
              <a:buNone/>
              <a:defRPr>
                <a:solidFill>
                  <a:schemeClr val="dk2"/>
                </a:solidFill>
              </a:defRPr>
            </a:lvl4pPr>
            <a:lvl5pPr lvl="4" algn="ctr" rtl="0">
              <a:spcBef>
                <a:spcPts val="0"/>
              </a:spcBef>
              <a:spcAft>
                <a:spcPts val="0"/>
              </a:spcAft>
              <a:buSzPts val="3600"/>
              <a:buNone/>
              <a:defRPr>
                <a:solidFill>
                  <a:schemeClr val="dk2"/>
                </a:solidFill>
              </a:defRPr>
            </a:lvl5pPr>
            <a:lvl6pPr lvl="5" algn="ctr" rtl="0">
              <a:spcBef>
                <a:spcPts val="0"/>
              </a:spcBef>
              <a:spcAft>
                <a:spcPts val="0"/>
              </a:spcAft>
              <a:buSzPts val="3600"/>
              <a:buNone/>
              <a:defRPr>
                <a:solidFill>
                  <a:schemeClr val="dk2"/>
                </a:solidFill>
              </a:defRPr>
            </a:lvl6pPr>
            <a:lvl7pPr lvl="6" algn="ctr" rtl="0">
              <a:spcBef>
                <a:spcPts val="0"/>
              </a:spcBef>
              <a:spcAft>
                <a:spcPts val="0"/>
              </a:spcAft>
              <a:buSzPts val="3600"/>
              <a:buNone/>
              <a:defRPr>
                <a:solidFill>
                  <a:schemeClr val="dk2"/>
                </a:solidFill>
              </a:defRPr>
            </a:lvl7pPr>
            <a:lvl8pPr lvl="7" algn="ctr" rtl="0">
              <a:spcBef>
                <a:spcPts val="0"/>
              </a:spcBef>
              <a:spcAft>
                <a:spcPts val="0"/>
              </a:spcAft>
              <a:buSzPts val="3600"/>
              <a:buNone/>
              <a:defRPr>
                <a:solidFill>
                  <a:schemeClr val="dk2"/>
                </a:solidFill>
              </a:defRPr>
            </a:lvl8pPr>
            <a:lvl9pPr lvl="8" algn="ctr" rtl="0">
              <a:spcBef>
                <a:spcPts val="0"/>
              </a:spcBef>
              <a:spcAft>
                <a:spcPts val="0"/>
              </a:spcAft>
              <a:buSzPts val="3600"/>
              <a:buNone/>
              <a:defRPr>
                <a:solidFill>
                  <a:schemeClr val="dk2"/>
                </a:solidFill>
              </a:defRPr>
            </a:lvl9pPr>
          </a:lstStyle>
          <a:p>
            <a:endParaRPr/>
          </a:p>
        </p:txBody>
      </p:sp>
    </p:spTree>
    <p:extLst>
      <p:ext uri="{BB962C8B-B14F-4D97-AF65-F5344CB8AC3E}">
        <p14:creationId xmlns:p14="http://schemas.microsoft.com/office/powerpoint/2010/main" val="4600312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8"/>
            <a:ext cx="6705600" cy="675900"/>
          </a:xfrm>
          <a:prstGeom prst="rect">
            <a:avLst/>
          </a:prstGeom>
          <a:noFill/>
          <a:ln>
            <a:noFill/>
          </a:ln>
        </p:spPr>
        <p:txBody>
          <a:bodyPr spcFirstLastPara="1" wrap="square" lIns="91425" tIns="91425" rIns="91425" bIns="91425" anchor="b" anchorCtr="0"/>
          <a:lstStyle>
            <a:lvl1pPr lvl="0" algn="l" rtl="0">
              <a:spcBef>
                <a:spcPts val="0"/>
              </a:spcBef>
              <a:spcAft>
                <a:spcPts val="0"/>
              </a:spcAft>
              <a:buClr>
                <a:srgbClr val="3B7EA1"/>
              </a:buClr>
              <a:buSzPts val="3600"/>
              <a:buFont typeface="Arial"/>
              <a:buNone/>
              <a:defRPr sz="3600" b="1" i="0" u="none" strike="noStrike" cap="none">
                <a:solidFill>
                  <a:srgbClr val="3B7EA1"/>
                </a:solidFill>
                <a:latin typeface="Arial"/>
                <a:ea typeface="Arial"/>
                <a:cs typeface="Arial"/>
                <a:sym typeface="Arial"/>
              </a:defRPr>
            </a:lvl1pPr>
            <a:lvl2pPr lvl="1"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2pPr>
            <a:lvl3pPr lvl="2"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3pPr>
            <a:lvl4pPr lvl="3"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4pPr>
            <a:lvl5pPr lvl="4"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5pPr>
            <a:lvl6pPr lvl="5"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6pPr>
            <a:lvl7pPr lvl="6"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7pPr>
            <a:lvl8pPr lvl="7"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8pPr>
            <a:lvl9pPr lvl="8" algn="l" rtl="0">
              <a:spcBef>
                <a:spcPts val="0"/>
              </a:spcBef>
              <a:spcAft>
                <a:spcPts val="0"/>
              </a:spcAft>
              <a:buClr>
                <a:schemeClr val="dk2"/>
              </a:buClr>
              <a:buSzPts val="3600"/>
              <a:buFont typeface="Arial"/>
              <a:buNone/>
              <a:defRPr sz="3600" b="1" i="0" u="none" strike="noStrike" cap="none">
                <a:solidFill>
                  <a:schemeClr val="dk2"/>
                </a:solidFill>
                <a:latin typeface="Arial"/>
                <a:ea typeface="Arial"/>
                <a:cs typeface="Arial"/>
                <a:sym typeface="Arial"/>
              </a:defRPr>
            </a:lvl9pPr>
          </a:lstStyle>
          <a:p>
            <a:r>
              <a:rPr lang="en-US" b="1" dirty="0">
                <a:solidFill>
                  <a:schemeClr val="accent2">
                    <a:lumMod val="50000"/>
                  </a:schemeClr>
                </a:solidFill>
              </a:rPr>
              <a:t>Click to add title</a:t>
            </a:r>
            <a:endParaRPr dirty="0"/>
          </a:p>
        </p:txBody>
      </p:sp>
      <p:sp>
        <p:nvSpPr>
          <p:cNvPr id="7" name="Google Shape;7;p1"/>
          <p:cNvSpPr txBox="1">
            <a:spLocks noGrp="1"/>
          </p:cNvSpPr>
          <p:nvPr>
            <p:ph type="body" idx="1"/>
          </p:nvPr>
        </p:nvSpPr>
        <p:spPr>
          <a:xfrm>
            <a:off x="457200" y="971550"/>
            <a:ext cx="8229600" cy="3623100"/>
          </a:xfrm>
          <a:prstGeom prst="rect">
            <a:avLst/>
          </a:prstGeom>
          <a:noFill/>
          <a:ln>
            <a:noFill/>
          </a:ln>
        </p:spPr>
        <p:txBody>
          <a:bodyPr spcFirstLastPara="1" wrap="square" lIns="91425" tIns="91425" rIns="91425" bIns="91425" anchor="t" anchorCtr="0"/>
          <a:lstStyle>
            <a:lvl1pPr marL="457200" lvl="0" indent="-381000" algn="l" rtl="0">
              <a:spcBef>
                <a:spcPts val="48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1pPr>
            <a:lvl2pPr marL="914400" lvl="1" indent="-381000" algn="l" rtl="0">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2pPr>
            <a:lvl3pPr marL="1371600" lvl="2" indent="-381000" algn="l" rtl="0">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lvl="3" indent="-342900" algn="l" rtl="0">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lvl="4" indent="-342900" algn="l" rtl="0">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lvl="5" indent="-342900" algn="l" rtl="0">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lvl="6" indent="-342900" algn="l" rtl="0">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lvl="7" indent="-342900" algn="l" rtl="0">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lvl="8" indent="-342900" algn="l" rtl="0">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r>
              <a:rPr lang="en-US" dirty="0"/>
              <a:t> </a:t>
            </a:r>
          </a:p>
          <a:p>
            <a:pPr lvl="1"/>
            <a:br>
              <a:rPr lang="en-US" dirty="0"/>
            </a:br>
            <a:endParaRPr lang="en-US" dirty="0"/>
          </a:p>
        </p:txBody>
      </p:sp>
    </p:spTree>
    <p:extLst>
      <p:ext uri="{BB962C8B-B14F-4D97-AF65-F5344CB8AC3E}">
        <p14:creationId xmlns:p14="http://schemas.microsoft.com/office/powerpoint/2010/main" val="1384068611"/>
      </p:ext>
    </p:extLst>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1" u="none" strike="noStrike" cap="none" baseline="0">
          <a:solidFill>
            <a:schemeClr val="tx1">
              <a:lumMod val="50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590550" marR="0" lvl="0" indent="-514350" algn="l" rtl="0">
        <a:lnSpc>
          <a:spcPct val="100000"/>
        </a:lnSpc>
        <a:spcBef>
          <a:spcPts val="0"/>
        </a:spcBef>
        <a:spcAft>
          <a:spcPts val="0"/>
        </a:spcAft>
        <a:buClr>
          <a:schemeClr val="accent2">
            <a:lumMod val="50000"/>
          </a:schemeClr>
        </a:buClr>
        <a:buSzPct val="100000"/>
        <a:buFont typeface="+mj-lt"/>
        <a:buAutoNum type="romanLcPeriod"/>
        <a:defRPr sz="1400" b="0" i="0" u="none" strike="noStrike" cap="none">
          <a:solidFill>
            <a:schemeClr val="accent2">
              <a:lumMod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accent2">
              <a:lumMod val="75000"/>
            </a:schemeClr>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5.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5.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5.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5.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3.xml"/><Relationship Id="rId1" Type="http://schemas.openxmlformats.org/officeDocument/2006/relationships/slideLayout" Target="../slideLayouts/slideLayout2.xml"/><Relationship Id="rId4" Type="http://schemas.openxmlformats.org/officeDocument/2006/relationships/hyperlink" Target="http://www.psych.uic.edu/download/Broste_thesis_1981.pdf" TargetMode="External"/></Relationships>
</file>

<file path=ppt/slides/_rels/slide7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5.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hyperlink" Target="http://circ.ahajournals.org/content/early/2017/06/15/CIR.0000000000000510" TargetMode="External"/><Relationship Id="rId2" Type="http://schemas.openxmlformats.org/officeDocument/2006/relationships/notesSlide" Target="../notesSlides/notesSlide77.xml"/><Relationship Id="rId1" Type="http://schemas.openxmlformats.org/officeDocument/2006/relationships/slideLayout" Target="../slideLayouts/slideLayout2.xml"/><Relationship Id="rId4" Type="http://schemas.openxmlformats.org/officeDocument/2006/relationships/hyperlink" Target="http://wholehealthsource.blogspot.com/2009/07/finnish-mental-hospital-trial.html" TargetMode="Externa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5"/>
          <p:cNvSpPr txBox="1">
            <a:spLocks noGrp="1"/>
          </p:cNvSpPr>
          <p:nvPr>
            <p:ph type="ctrTitle"/>
          </p:nvPr>
        </p:nvSpPr>
        <p:spPr>
          <a:prstGeom prst="rect">
            <a:avLst/>
          </a:prstGeom>
        </p:spPr>
        <p:txBody>
          <a:bodyPr spcFirstLastPara="1" wrap="square" lIns="91425" tIns="91425" rIns="91425" bIns="91425" anchor="b" anchorCtr="0">
            <a:noAutofit/>
          </a:bodyPr>
          <a:lstStyle/>
          <a:p>
            <a:pPr lvl="0"/>
            <a:r>
              <a:rPr lang="en" dirty="0"/>
              <a:t>Module 10</a:t>
            </a:r>
            <a:endParaRPr dirty="0"/>
          </a:p>
        </p:txBody>
      </p:sp>
      <p:sp>
        <p:nvSpPr>
          <p:cNvPr id="118" name="Google Shape;118;p25"/>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Regression Inference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The True Slope</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Treatment Costs</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0.0194</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0.9806</a:t>
            </a:r>
          </a:p>
        </p:txBody>
      </p:sp>
      <p:cxnSp>
        <p:nvCxnSpPr>
          <p:cNvPr id="14" name="Straight Arrow Connector 13"/>
          <p:cNvCxnSpPr>
            <a:stCxn id="6" idx="6"/>
          </p:cNvCxnSpPr>
          <p:nvPr/>
        </p:nvCxnSpPr>
        <p:spPr>
          <a:xfrm flipV="1">
            <a:off x="2159079" y="2029810"/>
            <a:ext cx="341474" cy="388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3" idx="3"/>
          </p:cNvCxnSpPr>
          <p:nvPr/>
        </p:nvCxnSpPr>
        <p:spPr>
          <a:xfrm flipV="1">
            <a:off x="3037327" y="1672594"/>
            <a:ext cx="560182" cy="34361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808241" y="149177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17" name="Rectangle 16"/>
          <p:cNvSpPr/>
          <p:nvPr/>
        </p:nvSpPr>
        <p:spPr>
          <a:xfrm>
            <a:off x="2808241" y="216135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cxnSp>
        <p:nvCxnSpPr>
          <p:cNvPr id="20" name="Straight Arrow Connector 19"/>
          <p:cNvCxnSpPr>
            <a:stCxn id="3" idx="3"/>
          </p:cNvCxnSpPr>
          <p:nvPr/>
        </p:nvCxnSpPr>
        <p:spPr>
          <a:xfrm>
            <a:off x="3037327" y="2016211"/>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6"/>
            <a:endCxn id="31" idx="1"/>
          </p:cNvCxnSpPr>
          <p:nvPr/>
        </p:nvCxnSpPr>
        <p:spPr>
          <a:xfrm>
            <a:off x="2159078" y="3716193"/>
            <a:ext cx="341475"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3394677" y="14959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$1000</a:t>
            </a:r>
          </a:p>
        </p:txBody>
      </p:sp>
      <p:sp>
        <p:nvSpPr>
          <p:cNvPr id="3" name="Rectangle 2"/>
          <p:cNvSpPr/>
          <p:nvPr/>
        </p:nvSpPr>
        <p:spPr>
          <a:xfrm>
            <a:off x="2501300" y="1760445"/>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sp>
        <p:nvSpPr>
          <p:cNvPr id="31" name="Rectangle 30"/>
          <p:cNvSpPr/>
          <p:nvPr/>
        </p:nvSpPr>
        <p:spPr>
          <a:xfrm>
            <a:off x="2500553" y="3460427"/>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cxnSp>
        <p:nvCxnSpPr>
          <p:cNvPr id="39" name="Straight Arrow Connector 38"/>
          <p:cNvCxnSpPr>
            <a:stCxn id="40" idx="3"/>
            <a:endCxn id="39" idx="1"/>
          </p:cNvCxnSpPr>
          <p:nvPr/>
        </p:nvCxnSpPr>
        <p:spPr>
          <a:xfrm flipV="1">
            <a:off x="3041779" y="3457484"/>
            <a:ext cx="560182" cy="28921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40" idx="3"/>
          </p:cNvCxnSpPr>
          <p:nvPr/>
        </p:nvCxnSpPr>
        <p:spPr>
          <a:xfrm>
            <a:off x="3041779" y="3746702"/>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59" name="Rectangle 358"/>
          <p:cNvSpPr/>
          <p:nvPr/>
        </p:nvSpPr>
        <p:spPr>
          <a:xfrm>
            <a:off x="2823897" y="32393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360" name="Rectangle 359"/>
          <p:cNvSpPr/>
          <p:nvPr/>
        </p:nvSpPr>
        <p:spPr>
          <a:xfrm>
            <a:off x="2823897" y="390897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sp>
        <p:nvSpPr>
          <p:cNvPr id="361" name="Rectangle 360"/>
          <p:cNvSpPr/>
          <p:nvPr/>
        </p:nvSpPr>
        <p:spPr>
          <a:xfrm>
            <a:off x="3394677" y="214358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$5000</a:t>
            </a:r>
          </a:p>
        </p:txBody>
      </p:sp>
      <p:sp>
        <p:nvSpPr>
          <p:cNvPr id="362" name="Rectangle 361"/>
          <p:cNvSpPr/>
          <p:nvPr/>
        </p:nvSpPr>
        <p:spPr>
          <a:xfrm>
            <a:off x="3387795" y="323363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a:solidFill>
                  <a:schemeClr val="tx1"/>
                </a:solidFill>
              </a:rPr>
              <a:t>$1000</a:t>
            </a:r>
            <a:endParaRPr lang="en-US" sz="1800" dirty="0">
              <a:solidFill>
                <a:schemeClr val="tx1"/>
              </a:solidFill>
            </a:endParaRPr>
          </a:p>
        </p:txBody>
      </p:sp>
      <p:sp>
        <p:nvSpPr>
          <p:cNvPr id="363" name="Rectangle 362"/>
          <p:cNvSpPr/>
          <p:nvPr/>
        </p:nvSpPr>
        <p:spPr>
          <a:xfrm>
            <a:off x="3345755" y="3881224"/>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$0</a:t>
            </a:r>
          </a:p>
        </p:txBody>
      </p:sp>
      <p:sp>
        <p:nvSpPr>
          <p:cNvPr id="364" name="Google Shape;153;p33"/>
          <p:cNvSpPr txBox="1">
            <a:spLocks noGrp="1"/>
          </p:cNvSpPr>
          <p:nvPr>
            <p:ph type="body" idx="1"/>
          </p:nvPr>
        </p:nvSpPr>
        <p:spPr>
          <a:xfrm>
            <a:off x="4547490" y="923495"/>
            <a:ext cx="4596055" cy="1673900"/>
          </a:xfrm>
          <a:prstGeom prst="rect">
            <a:avLst/>
          </a:prstGeom>
        </p:spPr>
        <p:txBody>
          <a:bodyPr spcFirstLastPara="1" wrap="square" lIns="91425" tIns="91425" rIns="91425" bIns="91425" anchor="t" anchorCtr="0">
            <a:noAutofit/>
          </a:bodyPr>
          <a:lstStyle/>
          <a:p>
            <a:pPr marL="354013" indent="-342900"/>
            <a:r>
              <a:rPr lang="en-US" sz="2200" dirty="0"/>
              <a:t>Suppose a patient tests positive.</a:t>
            </a:r>
          </a:p>
          <a:p>
            <a:pPr marL="354013" indent="-342900"/>
            <a:r>
              <a:rPr lang="en-US" sz="2200" dirty="0"/>
              <a:t>There is an effective medication to treat the patient, but it costs $1000.</a:t>
            </a:r>
          </a:p>
          <a:p>
            <a:pPr marL="354013" indent="-342900"/>
            <a:r>
              <a:rPr lang="en-US" sz="2200" dirty="0"/>
              <a:t>If the patient has the disease and is not treated now, on average it will cost $5000 to treat them after the disease progresses.</a:t>
            </a:r>
          </a:p>
          <a:p>
            <a:pPr marL="354013" indent="-342900"/>
            <a:r>
              <a:rPr lang="en-US" sz="2200" i="1" dirty="0"/>
              <a:t>Q6: Should we treat now?</a:t>
            </a:r>
          </a:p>
          <a:p>
            <a:pPr marL="354013" indent="-342900"/>
            <a:endParaRPr lang="en-US" sz="2200" dirty="0"/>
          </a:p>
        </p:txBody>
      </p:sp>
    </p:spTree>
    <p:extLst>
      <p:ext uri="{BB962C8B-B14F-4D97-AF65-F5344CB8AC3E}">
        <p14:creationId xmlns:p14="http://schemas.microsoft.com/office/powerpoint/2010/main" val="3912372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6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6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0"/>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7"/>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361"/>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1"/>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1"/>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9"/>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35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362"/>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360"/>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40"/>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3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0" grpId="0"/>
      <p:bldP spid="11" grpId="0"/>
      <p:bldP spid="16" grpId="0"/>
      <p:bldP spid="17" grpId="0"/>
      <p:bldP spid="22" grpId="0"/>
      <p:bldP spid="3" grpId="0" animBg="1"/>
      <p:bldP spid="31" grpId="0" animBg="1"/>
      <p:bldP spid="359" grpId="0"/>
      <p:bldP spid="360" grpId="0"/>
      <p:bldP spid="361" grpId="0"/>
      <p:bldP spid="362" grpId="0"/>
      <p:bldP spid="363" grpId="0"/>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a:t>Treatment Costs</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0.0194</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0.9806</a:t>
            </a:r>
          </a:p>
        </p:txBody>
      </p:sp>
      <p:cxnSp>
        <p:nvCxnSpPr>
          <p:cNvPr id="14" name="Straight Arrow Connector 13"/>
          <p:cNvCxnSpPr>
            <a:stCxn id="6" idx="6"/>
          </p:cNvCxnSpPr>
          <p:nvPr/>
        </p:nvCxnSpPr>
        <p:spPr>
          <a:xfrm flipV="1">
            <a:off x="2159079" y="2029810"/>
            <a:ext cx="341474" cy="388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3" idx="3"/>
          </p:cNvCxnSpPr>
          <p:nvPr/>
        </p:nvCxnSpPr>
        <p:spPr>
          <a:xfrm flipV="1">
            <a:off x="3037327" y="1672594"/>
            <a:ext cx="560182" cy="34361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808241" y="149177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17" name="Rectangle 16"/>
          <p:cNvSpPr/>
          <p:nvPr/>
        </p:nvSpPr>
        <p:spPr>
          <a:xfrm>
            <a:off x="2808241" y="216135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cxnSp>
        <p:nvCxnSpPr>
          <p:cNvPr id="20" name="Straight Arrow Connector 19"/>
          <p:cNvCxnSpPr>
            <a:stCxn id="3" idx="3"/>
          </p:cNvCxnSpPr>
          <p:nvPr/>
        </p:nvCxnSpPr>
        <p:spPr>
          <a:xfrm>
            <a:off x="3037327" y="2016211"/>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6"/>
            <a:endCxn id="31" idx="1"/>
          </p:cNvCxnSpPr>
          <p:nvPr/>
        </p:nvCxnSpPr>
        <p:spPr>
          <a:xfrm>
            <a:off x="2159078" y="3716193"/>
            <a:ext cx="341475"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3394677" y="14959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$1000</a:t>
            </a:r>
          </a:p>
        </p:txBody>
      </p:sp>
      <p:sp>
        <p:nvSpPr>
          <p:cNvPr id="3" name="Rectangle 2"/>
          <p:cNvSpPr/>
          <p:nvPr/>
        </p:nvSpPr>
        <p:spPr>
          <a:xfrm>
            <a:off x="2501300" y="1760445"/>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sp>
        <p:nvSpPr>
          <p:cNvPr id="31" name="Rectangle 30"/>
          <p:cNvSpPr/>
          <p:nvPr/>
        </p:nvSpPr>
        <p:spPr>
          <a:xfrm>
            <a:off x="2500553" y="3460427"/>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cxnSp>
        <p:nvCxnSpPr>
          <p:cNvPr id="39" name="Straight Arrow Connector 38"/>
          <p:cNvCxnSpPr>
            <a:stCxn id="40" idx="3"/>
            <a:endCxn id="39" idx="1"/>
          </p:cNvCxnSpPr>
          <p:nvPr/>
        </p:nvCxnSpPr>
        <p:spPr>
          <a:xfrm flipV="1">
            <a:off x="3041779" y="3457484"/>
            <a:ext cx="560182" cy="28921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40" idx="3"/>
          </p:cNvCxnSpPr>
          <p:nvPr/>
        </p:nvCxnSpPr>
        <p:spPr>
          <a:xfrm>
            <a:off x="3041779" y="3746702"/>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59" name="Rectangle 358"/>
          <p:cNvSpPr/>
          <p:nvPr/>
        </p:nvSpPr>
        <p:spPr>
          <a:xfrm>
            <a:off x="2823897" y="32393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360" name="Rectangle 359"/>
          <p:cNvSpPr/>
          <p:nvPr/>
        </p:nvSpPr>
        <p:spPr>
          <a:xfrm>
            <a:off x="2823897" y="390897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sp>
        <p:nvSpPr>
          <p:cNvPr id="361" name="Rectangle 360"/>
          <p:cNvSpPr/>
          <p:nvPr/>
        </p:nvSpPr>
        <p:spPr>
          <a:xfrm>
            <a:off x="3394677" y="214358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$5000</a:t>
            </a:r>
          </a:p>
        </p:txBody>
      </p:sp>
      <p:sp>
        <p:nvSpPr>
          <p:cNvPr id="362" name="Rectangle 361"/>
          <p:cNvSpPr/>
          <p:nvPr/>
        </p:nvSpPr>
        <p:spPr>
          <a:xfrm>
            <a:off x="3387795" y="323363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a:solidFill>
                  <a:schemeClr val="tx1"/>
                </a:solidFill>
              </a:rPr>
              <a:t>$1000</a:t>
            </a:r>
            <a:endParaRPr lang="en-US" sz="1800" dirty="0">
              <a:solidFill>
                <a:schemeClr val="tx1"/>
              </a:solidFill>
            </a:endParaRPr>
          </a:p>
        </p:txBody>
      </p:sp>
      <p:sp>
        <p:nvSpPr>
          <p:cNvPr id="363" name="Rectangle 362"/>
          <p:cNvSpPr/>
          <p:nvPr/>
        </p:nvSpPr>
        <p:spPr>
          <a:xfrm>
            <a:off x="3356265" y="3881224"/>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$0</a:t>
            </a:r>
          </a:p>
        </p:txBody>
      </p:sp>
      <p:sp>
        <p:nvSpPr>
          <p:cNvPr id="364" name="Google Shape;153;p33"/>
          <p:cNvSpPr txBox="1">
            <a:spLocks noGrp="1"/>
          </p:cNvSpPr>
          <p:nvPr>
            <p:ph type="body" idx="1"/>
          </p:nvPr>
        </p:nvSpPr>
        <p:spPr>
          <a:xfrm>
            <a:off x="4610551" y="1385950"/>
            <a:ext cx="4533450" cy="1673900"/>
          </a:xfrm>
          <a:prstGeom prst="rect">
            <a:avLst/>
          </a:prstGeom>
        </p:spPr>
        <p:txBody>
          <a:bodyPr spcFirstLastPara="1" wrap="square" lIns="91425" tIns="91425" rIns="91425" bIns="91425" anchor="t" anchorCtr="0">
            <a:noAutofit/>
          </a:bodyPr>
          <a:lstStyle/>
          <a:p>
            <a:pPr marL="354013" indent="-342900"/>
            <a:r>
              <a:rPr lang="en-US" sz="2200" dirty="0"/>
              <a:t>What is the </a:t>
            </a:r>
            <a:r>
              <a:rPr lang="en-US" sz="2200" i="1" dirty="0"/>
              <a:t>expected cost </a:t>
            </a:r>
            <a:r>
              <a:rPr lang="en-US" sz="2200" dirty="0"/>
              <a:t>of treatment?</a:t>
            </a:r>
          </a:p>
          <a:p>
            <a:pPr marL="354013" indent="-342900"/>
            <a:r>
              <a:rPr lang="en-US" sz="2200" dirty="0"/>
              <a:t>E[C|M=Y] = P(D)x1000 </a:t>
            </a:r>
            <a:br>
              <a:rPr lang="en-US" sz="2200" dirty="0"/>
            </a:br>
            <a:r>
              <a:rPr lang="en-US" sz="2200" dirty="0"/>
              <a:t>                   + P(H)x1000 </a:t>
            </a:r>
            <a:endParaRPr lang="en-US" sz="2200" i="1" dirty="0"/>
          </a:p>
          <a:p>
            <a:pPr marL="354013" indent="-342900"/>
            <a:endParaRPr lang="en-US" sz="2200" dirty="0"/>
          </a:p>
        </p:txBody>
      </p:sp>
      <p:sp>
        <p:nvSpPr>
          <p:cNvPr id="27" name="Google Shape;153;p33"/>
          <p:cNvSpPr txBox="1">
            <a:spLocks/>
          </p:cNvSpPr>
          <p:nvPr/>
        </p:nvSpPr>
        <p:spPr>
          <a:xfrm>
            <a:off x="6247655" y="2979111"/>
            <a:ext cx="2265726" cy="60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dirty="0"/>
              <a:t>= $1000</a:t>
            </a:r>
          </a:p>
          <a:p>
            <a:pPr marL="354013" indent="-342900"/>
            <a:endParaRPr lang="en-US" sz="2200" i="1" dirty="0"/>
          </a:p>
          <a:p>
            <a:pPr marL="354013" indent="-342900"/>
            <a:endParaRPr lang="en-US" sz="2200" i="1" dirty="0"/>
          </a:p>
          <a:p>
            <a:pPr marL="354013" indent="-342900"/>
            <a:endParaRPr lang="en-US" sz="2200" dirty="0"/>
          </a:p>
        </p:txBody>
      </p:sp>
    </p:spTree>
    <p:extLst>
      <p:ext uri="{BB962C8B-B14F-4D97-AF65-F5344CB8AC3E}">
        <p14:creationId xmlns:p14="http://schemas.microsoft.com/office/powerpoint/2010/main" val="1262164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7">
                                            <p:txEl>
                                              <p:pRg st="0" end="0"/>
                                            </p:txEl>
                                          </p:spTgt>
                                        </p:tgtEl>
                                        <p:attrNameLst>
                                          <p:attrName>style.visibility</p:attrName>
                                        </p:attrNameLst>
                                      </p:cBhvr>
                                      <p:to>
                                        <p:strVal val="visible"/>
                                      </p:to>
                                    </p:set>
                                    <p:animEffect transition="in" filter="fade">
                                      <p:cBhvr>
                                        <p:cTn id="11" dur="1"/>
                                        <p:tgtEl>
                                          <p:spTgt spid="2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a:t>Treatment Costs</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0.0194</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0.9806</a:t>
            </a:r>
          </a:p>
        </p:txBody>
      </p:sp>
      <p:cxnSp>
        <p:nvCxnSpPr>
          <p:cNvPr id="14" name="Straight Arrow Connector 13"/>
          <p:cNvCxnSpPr>
            <a:stCxn id="6" idx="6"/>
          </p:cNvCxnSpPr>
          <p:nvPr/>
        </p:nvCxnSpPr>
        <p:spPr>
          <a:xfrm flipV="1">
            <a:off x="2159079" y="2029810"/>
            <a:ext cx="341474" cy="388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3" idx="3"/>
          </p:cNvCxnSpPr>
          <p:nvPr/>
        </p:nvCxnSpPr>
        <p:spPr>
          <a:xfrm flipV="1">
            <a:off x="3037327" y="1672594"/>
            <a:ext cx="560182" cy="34361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808241" y="149177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17" name="Rectangle 16"/>
          <p:cNvSpPr/>
          <p:nvPr/>
        </p:nvSpPr>
        <p:spPr>
          <a:xfrm>
            <a:off x="2808241" y="216135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cxnSp>
        <p:nvCxnSpPr>
          <p:cNvPr id="20" name="Straight Arrow Connector 19"/>
          <p:cNvCxnSpPr>
            <a:stCxn id="3" idx="3"/>
          </p:cNvCxnSpPr>
          <p:nvPr/>
        </p:nvCxnSpPr>
        <p:spPr>
          <a:xfrm>
            <a:off x="3037327" y="2016211"/>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6"/>
            <a:endCxn id="31" idx="1"/>
          </p:cNvCxnSpPr>
          <p:nvPr/>
        </p:nvCxnSpPr>
        <p:spPr>
          <a:xfrm>
            <a:off x="2159078" y="3716193"/>
            <a:ext cx="341475"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3394677" y="14959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$1000</a:t>
            </a:r>
          </a:p>
        </p:txBody>
      </p:sp>
      <p:sp>
        <p:nvSpPr>
          <p:cNvPr id="3" name="Rectangle 2"/>
          <p:cNvSpPr/>
          <p:nvPr/>
        </p:nvSpPr>
        <p:spPr>
          <a:xfrm>
            <a:off x="2501300" y="1760445"/>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sp>
        <p:nvSpPr>
          <p:cNvPr id="31" name="Rectangle 30"/>
          <p:cNvSpPr/>
          <p:nvPr/>
        </p:nvSpPr>
        <p:spPr>
          <a:xfrm>
            <a:off x="2500553" y="3460427"/>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cxnSp>
        <p:nvCxnSpPr>
          <p:cNvPr id="39" name="Straight Arrow Connector 38"/>
          <p:cNvCxnSpPr>
            <a:stCxn id="40" idx="3"/>
            <a:endCxn id="39" idx="1"/>
          </p:cNvCxnSpPr>
          <p:nvPr/>
        </p:nvCxnSpPr>
        <p:spPr>
          <a:xfrm flipV="1">
            <a:off x="3041779" y="3457484"/>
            <a:ext cx="560182" cy="28921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40" idx="3"/>
          </p:cNvCxnSpPr>
          <p:nvPr/>
        </p:nvCxnSpPr>
        <p:spPr>
          <a:xfrm>
            <a:off x="3041779" y="3746702"/>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59" name="Rectangle 358"/>
          <p:cNvSpPr/>
          <p:nvPr/>
        </p:nvSpPr>
        <p:spPr>
          <a:xfrm>
            <a:off x="2823897" y="32393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360" name="Rectangle 359"/>
          <p:cNvSpPr/>
          <p:nvPr/>
        </p:nvSpPr>
        <p:spPr>
          <a:xfrm>
            <a:off x="2823897" y="390897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sp>
        <p:nvSpPr>
          <p:cNvPr id="361" name="Rectangle 360"/>
          <p:cNvSpPr/>
          <p:nvPr/>
        </p:nvSpPr>
        <p:spPr>
          <a:xfrm>
            <a:off x="3394677" y="214358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$5000</a:t>
            </a:r>
          </a:p>
        </p:txBody>
      </p:sp>
      <p:sp>
        <p:nvSpPr>
          <p:cNvPr id="362" name="Rectangle 361"/>
          <p:cNvSpPr/>
          <p:nvPr/>
        </p:nvSpPr>
        <p:spPr>
          <a:xfrm>
            <a:off x="3387795" y="323363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a:solidFill>
                  <a:schemeClr val="tx1"/>
                </a:solidFill>
              </a:rPr>
              <a:t>$1000</a:t>
            </a:r>
            <a:endParaRPr lang="en-US" sz="1800" dirty="0">
              <a:solidFill>
                <a:schemeClr val="tx1"/>
              </a:solidFill>
            </a:endParaRPr>
          </a:p>
        </p:txBody>
      </p:sp>
      <p:sp>
        <p:nvSpPr>
          <p:cNvPr id="363" name="Rectangle 362"/>
          <p:cNvSpPr/>
          <p:nvPr/>
        </p:nvSpPr>
        <p:spPr>
          <a:xfrm>
            <a:off x="3356265" y="3881224"/>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$0</a:t>
            </a:r>
          </a:p>
        </p:txBody>
      </p:sp>
      <p:sp>
        <p:nvSpPr>
          <p:cNvPr id="364" name="Google Shape;153;p33"/>
          <p:cNvSpPr txBox="1">
            <a:spLocks noGrp="1"/>
          </p:cNvSpPr>
          <p:nvPr>
            <p:ph type="body" idx="1"/>
          </p:nvPr>
        </p:nvSpPr>
        <p:spPr>
          <a:xfrm>
            <a:off x="4610551" y="1385950"/>
            <a:ext cx="4533450" cy="1673900"/>
          </a:xfrm>
          <a:prstGeom prst="rect">
            <a:avLst/>
          </a:prstGeom>
        </p:spPr>
        <p:txBody>
          <a:bodyPr spcFirstLastPara="1" wrap="square" lIns="91425" tIns="91425" rIns="91425" bIns="91425" anchor="t" anchorCtr="0">
            <a:noAutofit/>
          </a:bodyPr>
          <a:lstStyle/>
          <a:p>
            <a:pPr marL="354013" indent="-342900"/>
            <a:r>
              <a:rPr lang="en-US" sz="2200" dirty="0"/>
              <a:t>What is the </a:t>
            </a:r>
            <a:r>
              <a:rPr lang="en-US" sz="2200" i="1" dirty="0"/>
              <a:t>expected cost </a:t>
            </a:r>
            <a:r>
              <a:rPr lang="en-US" sz="2200" dirty="0"/>
              <a:t>of not treating the patient?</a:t>
            </a:r>
          </a:p>
          <a:p>
            <a:pPr marL="354013" indent="-342900"/>
            <a:r>
              <a:rPr lang="en-US" sz="2200" dirty="0"/>
              <a:t>E[C|M=N] = P(D)x5000 </a:t>
            </a:r>
            <a:br>
              <a:rPr lang="en-US" sz="2200" dirty="0"/>
            </a:br>
            <a:r>
              <a:rPr lang="en-US" sz="2200" dirty="0"/>
              <a:t>                   + P(H)x0 </a:t>
            </a:r>
            <a:endParaRPr lang="en-US" sz="2200" i="1" dirty="0"/>
          </a:p>
          <a:p>
            <a:pPr marL="354013" indent="-342900"/>
            <a:endParaRPr lang="en-US" sz="2200" dirty="0"/>
          </a:p>
        </p:txBody>
      </p:sp>
      <p:sp>
        <p:nvSpPr>
          <p:cNvPr id="27" name="Google Shape;153;p33"/>
          <p:cNvSpPr txBox="1">
            <a:spLocks/>
          </p:cNvSpPr>
          <p:nvPr/>
        </p:nvSpPr>
        <p:spPr>
          <a:xfrm>
            <a:off x="6247655" y="2979111"/>
            <a:ext cx="2265726" cy="60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dirty="0"/>
              <a:t>= $97</a:t>
            </a:r>
          </a:p>
          <a:p>
            <a:pPr marL="354013" indent="-342900"/>
            <a:endParaRPr lang="en-US" sz="2200" i="1" dirty="0"/>
          </a:p>
          <a:p>
            <a:pPr marL="354013" indent="-342900"/>
            <a:endParaRPr lang="en-US" sz="2200" i="1" dirty="0"/>
          </a:p>
          <a:p>
            <a:pPr marL="354013" indent="-342900"/>
            <a:endParaRPr lang="en-US" sz="2200" dirty="0"/>
          </a:p>
        </p:txBody>
      </p:sp>
    </p:spTree>
    <p:extLst>
      <p:ext uri="{BB962C8B-B14F-4D97-AF65-F5344CB8AC3E}">
        <p14:creationId xmlns:p14="http://schemas.microsoft.com/office/powerpoint/2010/main" val="2564291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7">
                                            <p:txEl>
                                              <p:pRg st="0" end="0"/>
                                            </p:txEl>
                                          </p:spTgt>
                                        </p:tgtEl>
                                        <p:attrNameLst>
                                          <p:attrName>style.visibility</p:attrName>
                                        </p:attrNameLst>
                                      </p:cBhvr>
                                      <p:to>
                                        <p:strVal val="visible"/>
                                      </p:to>
                                    </p:set>
                                    <p:animEffect transition="in" filter="fade">
                                      <p:cBhvr>
                                        <p:cTn id="11" dur="1"/>
                                        <p:tgtEl>
                                          <p:spTgt spid="2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a:t>Treatment Costs</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0.0194</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0.9806</a:t>
            </a:r>
          </a:p>
        </p:txBody>
      </p:sp>
      <p:cxnSp>
        <p:nvCxnSpPr>
          <p:cNvPr id="14" name="Straight Arrow Connector 13"/>
          <p:cNvCxnSpPr>
            <a:stCxn id="6" idx="6"/>
          </p:cNvCxnSpPr>
          <p:nvPr/>
        </p:nvCxnSpPr>
        <p:spPr>
          <a:xfrm flipV="1">
            <a:off x="2159079" y="2029810"/>
            <a:ext cx="341474" cy="388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3" idx="3"/>
          </p:cNvCxnSpPr>
          <p:nvPr/>
        </p:nvCxnSpPr>
        <p:spPr>
          <a:xfrm flipV="1">
            <a:off x="3037327" y="1672594"/>
            <a:ext cx="560182" cy="34361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808241" y="149177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17" name="Rectangle 16"/>
          <p:cNvSpPr/>
          <p:nvPr/>
        </p:nvSpPr>
        <p:spPr>
          <a:xfrm>
            <a:off x="2808241" y="216135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cxnSp>
        <p:nvCxnSpPr>
          <p:cNvPr id="20" name="Straight Arrow Connector 19"/>
          <p:cNvCxnSpPr>
            <a:stCxn id="3" idx="3"/>
          </p:cNvCxnSpPr>
          <p:nvPr/>
        </p:nvCxnSpPr>
        <p:spPr>
          <a:xfrm>
            <a:off x="3037327" y="2016211"/>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6"/>
            <a:endCxn id="31" idx="1"/>
          </p:cNvCxnSpPr>
          <p:nvPr/>
        </p:nvCxnSpPr>
        <p:spPr>
          <a:xfrm>
            <a:off x="2159078" y="3716193"/>
            <a:ext cx="341475"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3394677" y="14959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$1000</a:t>
            </a:r>
          </a:p>
        </p:txBody>
      </p:sp>
      <p:sp>
        <p:nvSpPr>
          <p:cNvPr id="3" name="Rectangle 2"/>
          <p:cNvSpPr/>
          <p:nvPr/>
        </p:nvSpPr>
        <p:spPr>
          <a:xfrm>
            <a:off x="2501300" y="1760445"/>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sp>
        <p:nvSpPr>
          <p:cNvPr id="31" name="Rectangle 30"/>
          <p:cNvSpPr/>
          <p:nvPr/>
        </p:nvSpPr>
        <p:spPr>
          <a:xfrm>
            <a:off x="2500553" y="3460427"/>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cxnSp>
        <p:nvCxnSpPr>
          <p:cNvPr id="39" name="Straight Arrow Connector 38"/>
          <p:cNvCxnSpPr>
            <a:stCxn id="40" idx="3"/>
            <a:endCxn id="39" idx="1"/>
          </p:cNvCxnSpPr>
          <p:nvPr/>
        </p:nvCxnSpPr>
        <p:spPr>
          <a:xfrm flipV="1">
            <a:off x="3041779" y="3457484"/>
            <a:ext cx="560182" cy="28921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40" idx="3"/>
          </p:cNvCxnSpPr>
          <p:nvPr/>
        </p:nvCxnSpPr>
        <p:spPr>
          <a:xfrm>
            <a:off x="3041779" y="3746702"/>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59" name="Rectangle 358"/>
          <p:cNvSpPr/>
          <p:nvPr/>
        </p:nvSpPr>
        <p:spPr>
          <a:xfrm>
            <a:off x="2823897" y="32393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360" name="Rectangle 359"/>
          <p:cNvSpPr/>
          <p:nvPr/>
        </p:nvSpPr>
        <p:spPr>
          <a:xfrm>
            <a:off x="2823897" y="390897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sp>
        <p:nvSpPr>
          <p:cNvPr id="361" name="Rectangle 360"/>
          <p:cNvSpPr/>
          <p:nvPr/>
        </p:nvSpPr>
        <p:spPr>
          <a:xfrm>
            <a:off x="3394677" y="214358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$5000</a:t>
            </a:r>
          </a:p>
        </p:txBody>
      </p:sp>
      <p:sp>
        <p:nvSpPr>
          <p:cNvPr id="362" name="Rectangle 361"/>
          <p:cNvSpPr/>
          <p:nvPr/>
        </p:nvSpPr>
        <p:spPr>
          <a:xfrm>
            <a:off x="3387795" y="323363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a:solidFill>
                  <a:schemeClr val="tx1"/>
                </a:solidFill>
              </a:rPr>
              <a:t>$1000</a:t>
            </a:r>
            <a:endParaRPr lang="en-US" sz="1800" dirty="0">
              <a:solidFill>
                <a:schemeClr val="tx1"/>
              </a:solidFill>
            </a:endParaRPr>
          </a:p>
        </p:txBody>
      </p:sp>
      <p:sp>
        <p:nvSpPr>
          <p:cNvPr id="363" name="Rectangle 362"/>
          <p:cNvSpPr/>
          <p:nvPr/>
        </p:nvSpPr>
        <p:spPr>
          <a:xfrm>
            <a:off x="3356265" y="3881224"/>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$0</a:t>
            </a:r>
          </a:p>
        </p:txBody>
      </p:sp>
      <p:sp>
        <p:nvSpPr>
          <p:cNvPr id="364" name="Google Shape;153;p33"/>
          <p:cNvSpPr txBox="1">
            <a:spLocks noGrp="1"/>
          </p:cNvSpPr>
          <p:nvPr>
            <p:ph type="body" idx="1"/>
          </p:nvPr>
        </p:nvSpPr>
        <p:spPr>
          <a:xfrm>
            <a:off x="4610551" y="1385950"/>
            <a:ext cx="4533450" cy="1673900"/>
          </a:xfrm>
          <a:prstGeom prst="rect">
            <a:avLst/>
          </a:prstGeom>
        </p:spPr>
        <p:txBody>
          <a:bodyPr spcFirstLastPara="1" wrap="square" lIns="91425" tIns="91425" rIns="91425" bIns="91425" anchor="t" anchorCtr="0">
            <a:noAutofit/>
          </a:bodyPr>
          <a:lstStyle/>
          <a:p>
            <a:pPr marL="354013" indent="-342900"/>
            <a:r>
              <a:rPr lang="en-US" sz="2200" i="1" dirty="0"/>
              <a:t>Q6: Should we treat now?</a:t>
            </a:r>
          </a:p>
          <a:p>
            <a:pPr marL="354013" indent="-342900"/>
            <a:r>
              <a:rPr lang="en-US" sz="2200" i="1" dirty="0"/>
              <a:t>A6: According to expected treatment cost, it costs less on average to not treat a patient with a positive test now. We should wait and treat the patient later if it turns out the really do have the disease.</a:t>
            </a:r>
          </a:p>
          <a:p>
            <a:pPr marL="354013" indent="-342900"/>
            <a:endParaRPr lang="en-US" sz="2200" dirty="0"/>
          </a:p>
        </p:txBody>
      </p:sp>
    </p:spTree>
    <p:extLst>
      <p:ext uri="{BB962C8B-B14F-4D97-AF65-F5344CB8AC3E}">
        <p14:creationId xmlns:p14="http://schemas.microsoft.com/office/powerpoint/2010/main" val="2208686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Effect of Medication Costs</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0.0194</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0.9806</a:t>
            </a:r>
          </a:p>
        </p:txBody>
      </p:sp>
      <p:cxnSp>
        <p:nvCxnSpPr>
          <p:cNvPr id="14" name="Straight Arrow Connector 13"/>
          <p:cNvCxnSpPr>
            <a:stCxn id="6" idx="6"/>
          </p:cNvCxnSpPr>
          <p:nvPr/>
        </p:nvCxnSpPr>
        <p:spPr>
          <a:xfrm flipV="1">
            <a:off x="2159079" y="2029810"/>
            <a:ext cx="341474" cy="388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3" idx="3"/>
          </p:cNvCxnSpPr>
          <p:nvPr/>
        </p:nvCxnSpPr>
        <p:spPr>
          <a:xfrm flipV="1">
            <a:off x="3037327" y="1672594"/>
            <a:ext cx="560182" cy="34361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808241" y="149177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17" name="Rectangle 16"/>
          <p:cNvSpPr/>
          <p:nvPr/>
        </p:nvSpPr>
        <p:spPr>
          <a:xfrm>
            <a:off x="2808241" y="216135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cxnSp>
        <p:nvCxnSpPr>
          <p:cNvPr id="20" name="Straight Arrow Connector 19"/>
          <p:cNvCxnSpPr>
            <a:stCxn id="3" idx="3"/>
          </p:cNvCxnSpPr>
          <p:nvPr/>
        </p:nvCxnSpPr>
        <p:spPr>
          <a:xfrm>
            <a:off x="3037327" y="2016211"/>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6"/>
            <a:endCxn id="31" idx="1"/>
          </p:cNvCxnSpPr>
          <p:nvPr/>
        </p:nvCxnSpPr>
        <p:spPr>
          <a:xfrm>
            <a:off x="2159078" y="3716193"/>
            <a:ext cx="341475"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3394677" y="14959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a:t>
            </a:r>
          </a:p>
        </p:txBody>
      </p:sp>
      <p:sp>
        <p:nvSpPr>
          <p:cNvPr id="3" name="Rectangle 2"/>
          <p:cNvSpPr/>
          <p:nvPr/>
        </p:nvSpPr>
        <p:spPr>
          <a:xfrm>
            <a:off x="2501300" y="1760445"/>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sp>
        <p:nvSpPr>
          <p:cNvPr id="31" name="Rectangle 30"/>
          <p:cNvSpPr/>
          <p:nvPr/>
        </p:nvSpPr>
        <p:spPr>
          <a:xfrm>
            <a:off x="2500553" y="3460427"/>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cxnSp>
        <p:nvCxnSpPr>
          <p:cNvPr id="39" name="Straight Arrow Connector 38"/>
          <p:cNvCxnSpPr>
            <a:stCxn id="40" idx="3"/>
            <a:endCxn id="39" idx="1"/>
          </p:cNvCxnSpPr>
          <p:nvPr/>
        </p:nvCxnSpPr>
        <p:spPr>
          <a:xfrm flipV="1">
            <a:off x="3041779" y="3457484"/>
            <a:ext cx="560182" cy="28921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40" idx="3"/>
          </p:cNvCxnSpPr>
          <p:nvPr/>
        </p:nvCxnSpPr>
        <p:spPr>
          <a:xfrm>
            <a:off x="3041779" y="3746702"/>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59" name="Rectangle 358"/>
          <p:cNvSpPr/>
          <p:nvPr/>
        </p:nvSpPr>
        <p:spPr>
          <a:xfrm>
            <a:off x="2823897" y="32393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360" name="Rectangle 359"/>
          <p:cNvSpPr/>
          <p:nvPr/>
        </p:nvSpPr>
        <p:spPr>
          <a:xfrm>
            <a:off x="2823897" y="390897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sp>
        <p:nvSpPr>
          <p:cNvPr id="361" name="Rectangle 360"/>
          <p:cNvSpPr/>
          <p:nvPr/>
        </p:nvSpPr>
        <p:spPr>
          <a:xfrm>
            <a:off x="3394677" y="214358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$5000</a:t>
            </a:r>
          </a:p>
        </p:txBody>
      </p:sp>
      <p:sp>
        <p:nvSpPr>
          <p:cNvPr id="362" name="Rectangle 361"/>
          <p:cNvSpPr/>
          <p:nvPr/>
        </p:nvSpPr>
        <p:spPr>
          <a:xfrm>
            <a:off x="3387795" y="323363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a:t>
            </a:r>
          </a:p>
        </p:txBody>
      </p:sp>
      <p:sp>
        <p:nvSpPr>
          <p:cNvPr id="363" name="Rectangle 362"/>
          <p:cNvSpPr/>
          <p:nvPr/>
        </p:nvSpPr>
        <p:spPr>
          <a:xfrm>
            <a:off x="3356265" y="3881224"/>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$0</a:t>
            </a:r>
          </a:p>
        </p:txBody>
      </p:sp>
      <p:sp>
        <p:nvSpPr>
          <p:cNvPr id="364" name="Google Shape;153;p33"/>
          <p:cNvSpPr txBox="1">
            <a:spLocks noGrp="1"/>
          </p:cNvSpPr>
          <p:nvPr>
            <p:ph type="body" idx="1"/>
          </p:nvPr>
        </p:nvSpPr>
        <p:spPr>
          <a:xfrm>
            <a:off x="4694632" y="1144213"/>
            <a:ext cx="4533450" cy="1673900"/>
          </a:xfrm>
          <a:prstGeom prst="rect">
            <a:avLst/>
          </a:prstGeom>
        </p:spPr>
        <p:txBody>
          <a:bodyPr spcFirstLastPara="1" wrap="square" lIns="91425" tIns="91425" rIns="91425" bIns="91425" anchor="t" anchorCtr="0">
            <a:noAutofit/>
          </a:bodyPr>
          <a:lstStyle/>
          <a:p>
            <a:pPr marL="354013" indent="-342900"/>
            <a:r>
              <a:rPr lang="en-US" sz="2200" i="1" dirty="0"/>
              <a:t>Q7: How about now?</a:t>
            </a:r>
            <a:endParaRPr lang="en-US" sz="2200" dirty="0"/>
          </a:p>
          <a:p>
            <a:pPr marL="354013" indent="-342900"/>
            <a:r>
              <a:rPr lang="en-US" sz="2200" dirty="0"/>
              <a:t>E[C|M=Y] = P(D)x50 </a:t>
            </a:r>
            <a:br>
              <a:rPr lang="en-US" sz="2200" dirty="0"/>
            </a:br>
            <a:r>
              <a:rPr lang="en-US" sz="2200" dirty="0"/>
              <a:t>                   + P(H)x50 </a:t>
            </a:r>
            <a:endParaRPr lang="en-US" sz="2200" i="1" dirty="0"/>
          </a:p>
          <a:p>
            <a:pPr marL="354013" indent="-342900"/>
            <a:endParaRPr lang="en-US" sz="2200" dirty="0"/>
          </a:p>
        </p:txBody>
      </p:sp>
      <p:sp>
        <p:nvSpPr>
          <p:cNvPr id="27" name="Google Shape;153;p33"/>
          <p:cNvSpPr txBox="1">
            <a:spLocks/>
          </p:cNvSpPr>
          <p:nvPr/>
        </p:nvSpPr>
        <p:spPr>
          <a:xfrm>
            <a:off x="6279184" y="2212474"/>
            <a:ext cx="2265726" cy="60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dirty="0"/>
              <a:t>= $50</a:t>
            </a:r>
          </a:p>
          <a:p>
            <a:pPr marL="354013" indent="-342900"/>
            <a:endParaRPr lang="en-US" sz="2200" i="1" dirty="0"/>
          </a:p>
          <a:p>
            <a:pPr marL="354013" indent="-342900"/>
            <a:endParaRPr lang="en-US" sz="2200" i="1" dirty="0"/>
          </a:p>
          <a:p>
            <a:pPr marL="354013" indent="-342900"/>
            <a:endParaRPr lang="en-US" sz="2200" dirty="0"/>
          </a:p>
        </p:txBody>
      </p:sp>
      <p:sp>
        <p:nvSpPr>
          <p:cNvPr id="28" name="Google Shape;153;p33"/>
          <p:cNvSpPr txBox="1">
            <a:spLocks/>
          </p:cNvSpPr>
          <p:nvPr/>
        </p:nvSpPr>
        <p:spPr>
          <a:xfrm>
            <a:off x="4721784" y="2637506"/>
            <a:ext cx="4533450" cy="8199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354013" indent="-342900"/>
            <a:r>
              <a:rPr lang="en-US" sz="2200" dirty="0"/>
              <a:t>E[C|M=N] = P(D)x5000 </a:t>
            </a:r>
            <a:br>
              <a:rPr lang="en-US" sz="2200" dirty="0"/>
            </a:br>
            <a:r>
              <a:rPr lang="en-US" sz="2200" dirty="0"/>
              <a:t>                   + P(H)x0 </a:t>
            </a:r>
            <a:endParaRPr lang="en-US" sz="2200" i="1" dirty="0"/>
          </a:p>
          <a:p>
            <a:pPr marL="354013" indent="-342900"/>
            <a:endParaRPr lang="en-US" sz="2200" dirty="0"/>
          </a:p>
        </p:txBody>
      </p:sp>
      <p:sp>
        <p:nvSpPr>
          <p:cNvPr id="29" name="Google Shape;153;p33"/>
          <p:cNvSpPr txBox="1">
            <a:spLocks/>
          </p:cNvSpPr>
          <p:nvPr/>
        </p:nvSpPr>
        <p:spPr>
          <a:xfrm>
            <a:off x="6371796" y="3355883"/>
            <a:ext cx="2265726" cy="60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dirty="0"/>
              <a:t>= $97</a:t>
            </a:r>
          </a:p>
          <a:p>
            <a:pPr marL="354013" indent="-342900"/>
            <a:endParaRPr lang="en-US" sz="2200" i="1" dirty="0"/>
          </a:p>
          <a:p>
            <a:pPr marL="354013" indent="-342900"/>
            <a:endParaRPr lang="en-US" sz="2200" i="1" dirty="0"/>
          </a:p>
          <a:p>
            <a:pPr marL="354013" indent="-342900"/>
            <a:endParaRPr lang="en-US" sz="2200" dirty="0"/>
          </a:p>
        </p:txBody>
      </p:sp>
      <p:sp>
        <p:nvSpPr>
          <p:cNvPr id="30" name="Google Shape;153;p33"/>
          <p:cNvSpPr txBox="1">
            <a:spLocks/>
          </p:cNvSpPr>
          <p:nvPr/>
        </p:nvSpPr>
        <p:spPr>
          <a:xfrm>
            <a:off x="4763949" y="3748960"/>
            <a:ext cx="4127803" cy="8966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354013" indent="-342900"/>
            <a:r>
              <a:rPr lang="en-US" sz="2200" dirty="0"/>
              <a:t>The expected costs </a:t>
            </a:r>
            <a:r>
              <a:rPr lang="en-US" sz="2200"/>
              <a:t>support immediate treatment.</a:t>
            </a:r>
            <a:endParaRPr lang="en-US" sz="2200" dirty="0"/>
          </a:p>
        </p:txBody>
      </p:sp>
    </p:spTree>
    <p:extLst>
      <p:ext uri="{BB962C8B-B14F-4D97-AF65-F5344CB8AC3E}">
        <p14:creationId xmlns:p14="http://schemas.microsoft.com/office/powerpoint/2010/main" val="2659509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5" name="Google Shape;125;p28"/>
          <p:cNvSpPr txBox="1">
            <a:spLocks noGrp="1"/>
          </p:cNvSpPr>
          <p:nvPr>
            <p:ph type="ctrTitle"/>
          </p:nvPr>
        </p:nvSpPr>
        <p:spPr>
          <a:prstGeom prst="rect">
            <a:avLst/>
          </a:prstGeom>
        </p:spPr>
        <p:txBody>
          <a:bodyPr spcFirstLastPara="1" wrap="square" lIns="91425" tIns="91425" rIns="91425" bIns="91425" anchor="b" anchorCtr="0">
            <a:noAutofit/>
          </a:bodyPr>
          <a:lstStyle/>
          <a:p>
            <a:pPr lvl="0"/>
            <a:r>
              <a:rPr lang="en" dirty="0"/>
              <a:t>Module 10</a:t>
            </a:r>
            <a:endParaRPr dirty="0"/>
          </a:p>
        </p:txBody>
      </p:sp>
      <p:sp>
        <p:nvSpPr>
          <p:cNvPr id="124" name="Google Shape;124;p28"/>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Case Study: Education</a:t>
            </a:r>
            <a:endParaRPr/>
          </a:p>
        </p:txBody>
      </p:sp>
    </p:spTree>
    <p:extLst>
      <p:ext uri="{BB962C8B-B14F-4D97-AF65-F5344CB8AC3E}">
        <p14:creationId xmlns:p14="http://schemas.microsoft.com/office/powerpoint/2010/main" val="335905724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Announcements</a:t>
            </a:r>
            <a:endParaRPr/>
          </a:p>
        </p:txBody>
      </p:sp>
    </p:spTree>
    <p:extLst>
      <p:ext uri="{BB962C8B-B14F-4D97-AF65-F5344CB8AC3E}">
        <p14:creationId xmlns:p14="http://schemas.microsoft.com/office/powerpoint/2010/main" val="47821404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3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Tutoring in Computer Science</a:t>
            </a:r>
            <a:endParaRPr/>
          </a:p>
        </p:txBody>
      </p:sp>
    </p:spTree>
    <p:extLst>
      <p:ext uri="{BB962C8B-B14F-4D97-AF65-F5344CB8AC3E}">
        <p14:creationId xmlns:p14="http://schemas.microsoft.com/office/powerpoint/2010/main" val="425405151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31"/>
          <p:cNvSpPr txBox="1">
            <a:spLocks noGrp="1"/>
          </p:cNvSpPr>
          <p:nvPr>
            <p:ph type="title"/>
          </p:nvPr>
        </p:nvSpPr>
        <p:spPr>
          <a:xfrm>
            <a:off x="457200" y="205975"/>
            <a:ext cx="7462200"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Small-Group Tutoring at Scale</a:t>
            </a:r>
            <a:endParaRPr/>
          </a:p>
        </p:txBody>
      </p:sp>
      <p:graphicFrame>
        <p:nvGraphicFramePr>
          <p:cNvPr id="141" name="Google Shape;141;p31"/>
          <p:cNvGraphicFramePr/>
          <p:nvPr/>
        </p:nvGraphicFramePr>
        <p:xfrm>
          <a:off x="491455" y="1506874"/>
          <a:ext cx="8144150" cy="2901990"/>
        </p:xfrm>
        <a:graphic>
          <a:graphicData uri="http://schemas.openxmlformats.org/drawingml/2006/table">
            <a:tbl>
              <a:tblPr>
                <a:noFill/>
              </a:tblPr>
              <a:tblGrid>
                <a:gridCol w="1108475">
                  <a:extLst>
                    <a:ext uri="{9D8B030D-6E8A-4147-A177-3AD203B41FA5}">
                      <a16:colId xmlns:a16="http://schemas.microsoft.com/office/drawing/2014/main" val="20000"/>
                    </a:ext>
                  </a:extLst>
                </a:gridCol>
                <a:gridCol w="1398475">
                  <a:extLst>
                    <a:ext uri="{9D8B030D-6E8A-4147-A177-3AD203B41FA5}">
                      <a16:colId xmlns:a16="http://schemas.microsoft.com/office/drawing/2014/main" val="20001"/>
                    </a:ext>
                  </a:extLst>
                </a:gridCol>
                <a:gridCol w="1441750">
                  <a:extLst>
                    <a:ext uri="{9D8B030D-6E8A-4147-A177-3AD203B41FA5}">
                      <a16:colId xmlns:a16="http://schemas.microsoft.com/office/drawing/2014/main" val="20002"/>
                    </a:ext>
                  </a:extLst>
                </a:gridCol>
                <a:gridCol w="1441750">
                  <a:extLst>
                    <a:ext uri="{9D8B030D-6E8A-4147-A177-3AD203B41FA5}">
                      <a16:colId xmlns:a16="http://schemas.microsoft.com/office/drawing/2014/main" val="20003"/>
                    </a:ext>
                  </a:extLst>
                </a:gridCol>
                <a:gridCol w="1355225">
                  <a:extLst>
                    <a:ext uri="{9D8B030D-6E8A-4147-A177-3AD203B41FA5}">
                      <a16:colId xmlns:a16="http://schemas.microsoft.com/office/drawing/2014/main" val="20004"/>
                    </a:ext>
                  </a:extLst>
                </a:gridCol>
                <a:gridCol w="1398475">
                  <a:extLst>
                    <a:ext uri="{9D8B030D-6E8A-4147-A177-3AD203B41FA5}">
                      <a16:colId xmlns:a16="http://schemas.microsoft.com/office/drawing/2014/main" val="20005"/>
                    </a:ext>
                  </a:extLst>
                </a:gridCol>
              </a:tblGrid>
              <a:tr h="395900">
                <a:tc>
                  <a:txBody>
                    <a:bodyPr/>
                    <a:lstStyle/>
                    <a:p>
                      <a:pPr marL="0" lvl="0" indent="0" rtl="0">
                        <a:spcBef>
                          <a:spcPts val="0"/>
                        </a:spcBef>
                        <a:spcAft>
                          <a:spcPts val="0"/>
                        </a:spcAft>
                        <a:buNone/>
                      </a:pPr>
                      <a:r>
                        <a:rPr lang="en" sz="1600" b="1"/>
                        <a:t>Course</a:t>
                      </a:r>
                      <a:endParaRPr sz="1600" b="1"/>
                    </a:p>
                  </a:txBody>
                  <a:tcPr marL="91425" marR="91425" marT="91425" marB="91425"/>
                </a:tc>
                <a:tc>
                  <a:txBody>
                    <a:bodyPr/>
                    <a:lstStyle/>
                    <a:p>
                      <a:pPr marL="0" lvl="0" indent="0" rtl="0">
                        <a:spcBef>
                          <a:spcPts val="0"/>
                        </a:spcBef>
                        <a:spcAft>
                          <a:spcPts val="0"/>
                        </a:spcAft>
                        <a:buNone/>
                      </a:pPr>
                      <a:r>
                        <a:rPr lang="en" sz="1600" b="1"/>
                        <a:t>CS 61A</a:t>
                      </a:r>
                      <a:endParaRPr sz="1600" b="1"/>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rtl="0">
                        <a:spcBef>
                          <a:spcPts val="0"/>
                        </a:spcBef>
                        <a:spcAft>
                          <a:spcPts val="0"/>
                        </a:spcAft>
                        <a:buNone/>
                      </a:pPr>
                      <a:r>
                        <a:rPr lang="en" sz="1600" b="1"/>
                        <a:t>Data 8</a:t>
                      </a:r>
                      <a:endParaRPr sz="16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rtl="0">
                        <a:spcBef>
                          <a:spcPts val="0"/>
                        </a:spcBef>
                        <a:spcAft>
                          <a:spcPts val="0"/>
                        </a:spcAft>
                        <a:buNone/>
                      </a:pPr>
                      <a:r>
                        <a:rPr lang="en" sz="1600" b="1"/>
                        <a:t>CS 61B</a:t>
                      </a:r>
                      <a:endParaRPr sz="1600" b="1"/>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rtl="0">
                        <a:spcBef>
                          <a:spcPts val="0"/>
                        </a:spcBef>
                        <a:spcAft>
                          <a:spcPts val="0"/>
                        </a:spcAft>
                        <a:buNone/>
                      </a:pPr>
                      <a:r>
                        <a:rPr lang="en" sz="1600" b="1"/>
                        <a:t>CS 70</a:t>
                      </a:r>
                      <a:endParaRPr sz="1600" b="1"/>
                    </a:p>
                  </a:txBody>
                  <a:tcPr marL="91425" marR="91425" marT="91425" marB="91425"/>
                </a:tc>
                <a:tc>
                  <a:txBody>
                    <a:bodyPr/>
                    <a:lstStyle/>
                    <a:p>
                      <a:pPr marL="0" lvl="0" indent="0" rtl="0">
                        <a:spcBef>
                          <a:spcPts val="0"/>
                        </a:spcBef>
                        <a:spcAft>
                          <a:spcPts val="0"/>
                        </a:spcAft>
                        <a:buNone/>
                      </a:pPr>
                      <a:r>
                        <a:rPr lang="en" sz="1600" b="1"/>
                        <a:t>EE 16A</a:t>
                      </a:r>
                      <a:endParaRPr sz="1600" b="1"/>
                    </a:p>
                  </a:txBody>
                  <a:tcPr marL="91425" marR="91425" marT="91425" marB="91425"/>
                </a:tc>
                <a:extLst>
                  <a:ext uri="{0D108BD9-81ED-4DB2-BD59-A6C34878D82A}">
                    <a16:rowId xmlns:a16="http://schemas.microsoft.com/office/drawing/2014/main" val="10000"/>
                  </a:ext>
                </a:extLst>
              </a:tr>
              <a:tr h="764025">
                <a:tc>
                  <a:txBody>
                    <a:bodyPr/>
                    <a:lstStyle/>
                    <a:p>
                      <a:pPr marL="0" lvl="0" indent="0" rtl="0">
                        <a:spcBef>
                          <a:spcPts val="0"/>
                        </a:spcBef>
                        <a:spcAft>
                          <a:spcPts val="0"/>
                        </a:spcAft>
                        <a:buNone/>
                      </a:pPr>
                      <a:r>
                        <a:rPr lang="en" sz="1600" b="1"/>
                        <a:t>Topic</a:t>
                      </a:r>
                      <a:endParaRPr sz="1600" b="1"/>
                    </a:p>
                  </a:txBody>
                  <a:tcPr marL="91425" marR="91425" marT="91425" marB="91425"/>
                </a:tc>
                <a:tc>
                  <a:txBody>
                    <a:bodyPr/>
                    <a:lstStyle/>
                    <a:p>
                      <a:pPr marL="0" lvl="0" indent="0" rtl="0">
                        <a:spcBef>
                          <a:spcPts val="0"/>
                        </a:spcBef>
                        <a:spcAft>
                          <a:spcPts val="0"/>
                        </a:spcAft>
                        <a:buNone/>
                      </a:pPr>
                      <a:r>
                        <a:rPr lang="en" sz="1500"/>
                        <a:t>Program structures</a:t>
                      </a:r>
                      <a:endParaRPr sz="15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rtl="0">
                        <a:spcBef>
                          <a:spcPts val="0"/>
                        </a:spcBef>
                        <a:spcAft>
                          <a:spcPts val="0"/>
                        </a:spcAft>
                        <a:buNone/>
                      </a:pPr>
                      <a:r>
                        <a:rPr lang="en" sz="1500"/>
                        <a:t>Foundations of data science</a:t>
                      </a:r>
                      <a:endParaRPr sz="15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rtl="0">
                        <a:spcBef>
                          <a:spcPts val="0"/>
                        </a:spcBef>
                        <a:spcAft>
                          <a:spcPts val="0"/>
                        </a:spcAft>
                        <a:buNone/>
                      </a:pPr>
                      <a:r>
                        <a:rPr lang="en" sz="1500"/>
                        <a:t>Data structures</a:t>
                      </a:r>
                      <a:endParaRPr sz="15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rtl="0">
                        <a:spcBef>
                          <a:spcPts val="0"/>
                        </a:spcBef>
                        <a:spcAft>
                          <a:spcPts val="0"/>
                        </a:spcAft>
                        <a:buNone/>
                      </a:pPr>
                      <a:r>
                        <a:rPr lang="en" sz="1500"/>
                        <a:t>Discrete math &amp; probability</a:t>
                      </a:r>
                      <a:endParaRPr sz="1500"/>
                    </a:p>
                  </a:txBody>
                  <a:tcPr marL="91425" marR="91425" marT="91425" marB="91425"/>
                </a:tc>
                <a:tc>
                  <a:txBody>
                    <a:bodyPr/>
                    <a:lstStyle/>
                    <a:p>
                      <a:pPr marL="0" lvl="0" indent="0" rtl="0">
                        <a:spcBef>
                          <a:spcPts val="0"/>
                        </a:spcBef>
                        <a:spcAft>
                          <a:spcPts val="0"/>
                        </a:spcAft>
                        <a:buNone/>
                      </a:pPr>
                      <a:r>
                        <a:rPr lang="en" sz="1500"/>
                        <a:t>Linear algebra &amp; circuits</a:t>
                      </a:r>
                      <a:endParaRPr sz="1500"/>
                    </a:p>
                  </a:txBody>
                  <a:tcPr marL="91425" marR="91425" marT="91425" marB="91425"/>
                </a:tc>
                <a:extLst>
                  <a:ext uri="{0D108BD9-81ED-4DB2-BD59-A6C34878D82A}">
                    <a16:rowId xmlns:a16="http://schemas.microsoft.com/office/drawing/2014/main" val="10001"/>
                  </a:ext>
                </a:extLst>
              </a:tr>
              <a:tr h="535550">
                <a:tc>
                  <a:txBody>
                    <a:bodyPr/>
                    <a:lstStyle/>
                    <a:p>
                      <a:pPr marL="0" lvl="0" indent="0" rtl="0">
                        <a:spcBef>
                          <a:spcPts val="0"/>
                        </a:spcBef>
                        <a:spcAft>
                          <a:spcPts val="0"/>
                        </a:spcAft>
                        <a:buNone/>
                      </a:pPr>
                      <a:r>
                        <a:rPr lang="en" sz="1600" b="1"/>
                        <a:t>Mentors</a:t>
                      </a:r>
                      <a:endParaRPr sz="1600" b="1"/>
                    </a:p>
                  </a:txBody>
                  <a:tcPr marL="91425" marR="91425" marT="91425" marB="91425"/>
                </a:tc>
                <a:tc>
                  <a:txBody>
                    <a:bodyPr/>
                    <a:lstStyle/>
                    <a:p>
                      <a:pPr marL="0" lvl="0" indent="0" rtl="0">
                        <a:spcBef>
                          <a:spcPts val="0"/>
                        </a:spcBef>
                        <a:spcAft>
                          <a:spcPts val="0"/>
                        </a:spcAft>
                        <a:buNone/>
                      </a:pPr>
                      <a:r>
                        <a:rPr lang="en" sz="1600"/>
                        <a:t>84</a:t>
                      </a:r>
                      <a:endParaRPr sz="16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rtl="0">
                        <a:spcBef>
                          <a:spcPts val="0"/>
                        </a:spcBef>
                        <a:spcAft>
                          <a:spcPts val="0"/>
                        </a:spcAft>
                        <a:buNone/>
                      </a:pPr>
                      <a:r>
                        <a:rPr lang="en" sz="1600"/>
                        <a:t>31</a:t>
                      </a:r>
                      <a:endParaRPr sz="16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rtl="0">
                        <a:spcBef>
                          <a:spcPts val="0"/>
                        </a:spcBef>
                        <a:spcAft>
                          <a:spcPts val="0"/>
                        </a:spcAft>
                        <a:buNone/>
                      </a:pPr>
                      <a:r>
                        <a:rPr lang="en" sz="1600"/>
                        <a:t>51</a:t>
                      </a:r>
                      <a:endParaRPr sz="16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rtl="0">
                        <a:spcBef>
                          <a:spcPts val="0"/>
                        </a:spcBef>
                        <a:spcAft>
                          <a:spcPts val="0"/>
                        </a:spcAft>
                        <a:buNone/>
                      </a:pPr>
                      <a:r>
                        <a:rPr lang="en" sz="1600"/>
                        <a:t>25</a:t>
                      </a:r>
                      <a:endParaRPr sz="1600"/>
                    </a:p>
                  </a:txBody>
                  <a:tcPr marL="91425" marR="91425" marT="91425" marB="91425"/>
                </a:tc>
                <a:tc>
                  <a:txBody>
                    <a:bodyPr/>
                    <a:lstStyle/>
                    <a:p>
                      <a:pPr marL="0" lvl="0" indent="0" rtl="0">
                        <a:spcBef>
                          <a:spcPts val="0"/>
                        </a:spcBef>
                        <a:spcAft>
                          <a:spcPts val="0"/>
                        </a:spcAft>
                        <a:buNone/>
                      </a:pPr>
                      <a:r>
                        <a:rPr lang="en" sz="1600"/>
                        <a:t>9</a:t>
                      </a:r>
                      <a:endParaRPr sz="1600"/>
                    </a:p>
                  </a:txBody>
                  <a:tcPr marL="91425" marR="91425" marT="91425" marB="91425"/>
                </a:tc>
                <a:extLst>
                  <a:ext uri="{0D108BD9-81ED-4DB2-BD59-A6C34878D82A}">
                    <a16:rowId xmlns:a16="http://schemas.microsoft.com/office/drawing/2014/main" val="10002"/>
                  </a:ext>
                </a:extLst>
              </a:tr>
              <a:tr h="535550">
                <a:tc>
                  <a:txBody>
                    <a:bodyPr/>
                    <a:lstStyle/>
                    <a:p>
                      <a:pPr marL="0" lvl="0" indent="0" rtl="0">
                        <a:spcBef>
                          <a:spcPts val="0"/>
                        </a:spcBef>
                        <a:spcAft>
                          <a:spcPts val="0"/>
                        </a:spcAft>
                        <a:buNone/>
                      </a:pPr>
                      <a:r>
                        <a:rPr lang="en" sz="1600" b="1"/>
                        <a:t>Sections</a:t>
                      </a:r>
                      <a:endParaRPr sz="1600" b="1"/>
                    </a:p>
                  </a:txBody>
                  <a:tcPr marL="91425" marR="91425" marT="91425" marB="91425"/>
                </a:tc>
                <a:tc>
                  <a:txBody>
                    <a:bodyPr/>
                    <a:lstStyle/>
                    <a:p>
                      <a:pPr marL="0" lvl="0" indent="0" rtl="0">
                        <a:spcBef>
                          <a:spcPts val="0"/>
                        </a:spcBef>
                        <a:spcAft>
                          <a:spcPts val="0"/>
                        </a:spcAft>
                        <a:buNone/>
                      </a:pPr>
                      <a:r>
                        <a:rPr lang="en" sz="1600"/>
                        <a:t>140</a:t>
                      </a:r>
                      <a:endParaRPr sz="16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rtl="0">
                        <a:spcBef>
                          <a:spcPts val="0"/>
                        </a:spcBef>
                        <a:spcAft>
                          <a:spcPts val="0"/>
                        </a:spcAft>
                        <a:buNone/>
                      </a:pPr>
                      <a:r>
                        <a:rPr lang="en" sz="1600"/>
                        <a:t>60</a:t>
                      </a:r>
                      <a:endParaRPr sz="16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rtl="0">
                        <a:spcBef>
                          <a:spcPts val="0"/>
                        </a:spcBef>
                        <a:spcAft>
                          <a:spcPts val="0"/>
                        </a:spcAft>
                        <a:buNone/>
                      </a:pPr>
                      <a:r>
                        <a:rPr lang="en" sz="1600"/>
                        <a:t>52</a:t>
                      </a:r>
                      <a:endParaRPr sz="16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rtl="0">
                        <a:spcBef>
                          <a:spcPts val="0"/>
                        </a:spcBef>
                        <a:spcAft>
                          <a:spcPts val="0"/>
                        </a:spcAft>
                        <a:buNone/>
                      </a:pPr>
                      <a:r>
                        <a:rPr lang="en" sz="1600"/>
                        <a:t>27</a:t>
                      </a:r>
                      <a:endParaRPr sz="1600"/>
                    </a:p>
                  </a:txBody>
                  <a:tcPr marL="91425" marR="91425" marT="91425" marB="91425"/>
                </a:tc>
                <a:tc>
                  <a:txBody>
                    <a:bodyPr/>
                    <a:lstStyle/>
                    <a:p>
                      <a:pPr marL="0" lvl="0" indent="0" rtl="0">
                        <a:spcBef>
                          <a:spcPts val="0"/>
                        </a:spcBef>
                        <a:spcAft>
                          <a:spcPts val="0"/>
                        </a:spcAft>
                        <a:buNone/>
                      </a:pPr>
                      <a:r>
                        <a:rPr lang="en" sz="1600"/>
                        <a:t>9</a:t>
                      </a:r>
                      <a:endParaRPr sz="1600"/>
                    </a:p>
                  </a:txBody>
                  <a:tcPr marL="91425" marR="91425" marT="91425" marB="91425"/>
                </a:tc>
                <a:extLst>
                  <a:ext uri="{0D108BD9-81ED-4DB2-BD59-A6C34878D82A}">
                    <a16:rowId xmlns:a16="http://schemas.microsoft.com/office/drawing/2014/main" val="10003"/>
                  </a:ext>
                </a:extLst>
              </a:tr>
              <a:tr h="535550">
                <a:tc>
                  <a:txBody>
                    <a:bodyPr/>
                    <a:lstStyle/>
                    <a:p>
                      <a:pPr marL="0" lvl="0" indent="0" rtl="0">
                        <a:spcBef>
                          <a:spcPts val="0"/>
                        </a:spcBef>
                        <a:spcAft>
                          <a:spcPts val="0"/>
                        </a:spcAft>
                        <a:buNone/>
                      </a:pPr>
                      <a:r>
                        <a:rPr lang="en" sz="1600" b="1"/>
                        <a:t>Students</a:t>
                      </a:r>
                      <a:endParaRPr sz="1600" b="1"/>
                    </a:p>
                  </a:txBody>
                  <a:tcPr marL="91425" marR="91425" marT="91425" marB="91425"/>
                </a:tc>
                <a:tc>
                  <a:txBody>
                    <a:bodyPr/>
                    <a:lstStyle/>
                    <a:p>
                      <a:pPr marL="0" lvl="0" indent="0" rtl="0">
                        <a:spcBef>
                          <a:spcPts val="0"/>
                        </a:spcBef>
                        <a:spcAft>
                          <a:spcPts val="0"/>
                        </a:spcAft>
                        <a:buNone/>
                      </a:pPr>
                      <a:r>
                        <a:rPr lang="en" sz="1600"/>
                        <a:t>587</a:t>
                      </a:r>
                      <a:endParaRPr sz="16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rtl="0">
                        <a:spcBef>
                          <a:spcPts val="0"/>
                        </a:spcBef>
                        <a:spcAft>
                          <a:spcPts val="0"/>
                        </a:spcAft>
                        <a:buNone/>
                      </a:pPr>
                      <a:r>
                        <a:rPr lang="en" sz="1600"/>
                        <a:t>261</a:t>
                      </a:r>
                      <a:endParaRPr sz="16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rtl="0">
                        <a:spcBef>
                          <a:spcPts val="0"/>
                        </a:spcBef>
                        <a:spcAft>
                          <a:spcPts val="0"/>
                        </a:spcAft>
                        <a:buNone/>
                      </a:pPr>
                      <a:r>
                        <a:rPr lang="en" sz="1600"/>
                        <a:t>160</a:t>
                      </a:r>
                      <a:endParaRPr sz="16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rtl="0">
                        <a:spcBef>
                          <a:spcPts val="0"/>
                        </a:spcBef>
                        <a:spcAft>
                          <a:spcPts val="0"/>
                        </a:spcAft>
                        <a:buNone/>
                      </a:pPr>
                      <a:r>
                        <a:rPr lang="en" sz="1600"/>
                        <a:t>156</a:t>
                      </a:r>
                      <a:endParaRPr sz="1600"/>
                    </a:p>
                  </a:txBody>
                  <a:tcPr marL="91425" marR="91425" marT="91425" marB="91425"/>
                </a:tc>
                <a:tc>
                  <a:txBody>
                    <a:bodyPr/>
                    <a:lstStyle/>
                    <a:p>
                      <a:pPr marL="0" lvl="0" indent="0" rtl="0">
                        <a:spcBef>
                          <a:spcPts val="0"/>
                        </a:spcBef>
                        <a:spcAft>
                          <a:spcPts val="0"/>
                        </a:spcAft>
                        <a:buNone/>
                      </a:pPr>
                      <a:r>
                        <a:rPr lang="en" sz="1600"/>
                        <a:t>45</a:t>
                      </a:r>
                      <a:endParaRPr sz="1600"/>
                    </a:p>
                  </a:txBody>
                  <a:tcPr marL="91425" marR="91425" marT="91425" marB="91425"/>
                </a:tc>
                <a:extLst>
                  <a:ext uri="{0D108BD9-81ED-4DB2-BD59-A6C34878D82A}">
                    <a16:rowId xmlns:a16="http://schemas.microsoft.com/office/drawing/2014/main" val="10004"/>
                  </a:ext>
                </a:extLst>
              </a:tr>
            </a:tbl>
          </a:graphicData>
        </a:graphic>
      </p:graphicFrame>
      <p:sp>
        <p:nvSpPr>
          <p:cNvPr id="142" name="Google Shape;142;p31"/>
          <p:cNvSpPr txBox="1"/>
          <p:nvPr/>
        </p:nvSpPr>
        <p:spPr>
          <a:xfrm>
            <a:off x="398475" y="1037900"/>
            <a:ext cx="7815000" cy="4689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600" b="1"/>
              <a:t>Fall 2017 small-group mentoring/tutoring (CS Mentors &amp; course tutors)</a:t>
            </a:r>
            <a:endParaRPr sz="1600" b="1"/>
          </a:p>
        </p:txBody>
      </p:sp>
    </p:spTree>
    <p:extLst>
      <p:ext uri="{BB962C8B-B14F-4D97-AF65-F5344CB8AC3E}">
        <p14:creationId xmlns:p14="http://schemas.microsoft.com/office/powerpoint/2010/main" val="304120810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2"/>
          <p:cNvSpPr txBox="1">
            <a:spLocks noGrp="1"/>
          </p:cNvSpPr>
          <p:nvPr>
            <p:ph type="title"/>
          </p:nvPr>
        </p:nvSpPr>
        <p:spPr>
          <a:xfrm>
            <a:off x="457200" y="205975"/>
            <a:ext cx="7150800"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Mentoring Schedule in CS 61A</a:t>
            </a:r>
            <a:endParaRPr/>
          </a:p>
        </p:txBody>
      </p:sp>
      <p:sp>
        <p:nvSpPr>
          <p:cNvPr id="148" name="Google Shape;148;p32"/>
          <p:cNvSpPr txBox="1">
            <a:spLocks noGrp="1"/>
          </p:cNvSpPr>
          <p:nvPr>
            <p:ph type="body" idx="1"/>
          </p:nvPr>
        </p:nvSpPr>
        <p:spPr>
          <a:xfrm>
            <a:off x="457200" y="971550"/>
            <a:ext cx="8343000" cy="2391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September 14, 2017 — CS 61A Midterm 1</a:t>
            </a:r>
            <a:endParaRPr/>
          </a:p>
          <a:p>
            <a:pPr marL="0" lvl="0" indent="0">
              <a:spcBef>
                <a:spcPts val="400"/>
              </a:spcBef>
              <a:spcAft>
                <a:spcPts val="0"/>
              </a:spcAft>
              <a:buNone/>
            </a:pPr>
            <a:r>
              <a:rPr lang="en"/>
              <a:t>September 15, 2017 — Sign-ups for adjunct sections open</a:t>
            </a:r>
            <a:endParaRPr/>
          </a:p>
          <a:p>
            <a:pPr marL="0" lvl="0" indent="0">
              <a:spcBef>
                <a:spcPts val="400"/>
              </a:spcBef>
              <a:spcAft>
                <a:spcPts val="0"/>
              </a:spcAft>
              <a:buNone/>
            </a:pPr>
            <a:r>
              <a:rPr lang="en"/>
              <a:t>September 17, 2017 — CS 61A Midterm 1 scores returned</a:t>
            </a:r>
            <a:endParaRPr/>
          </a:p>
          <a:p>
            <a:pPr marL="0" lvl="0" indent="0">
              <a:spcBef>
                <a:spcPts val="400"/>
              </a:spcBef>
              <a:spcAft>
                <a:spcPts val="0"/>
              </a:spcAft>
              <a:buNone/>
            </a:pPr>
            <a:r>
              <a:rPr lang="en"/>
              <a:t>September 18, 2017 — Weekly adjunct sections start</a:t>
            </a:r>
            <a:endParaRPr/>
          </a:p>
          <a:p>
            <a:pPr marL="0" lvl="0" indent="0">
              <a:spcBef>
                <a:spcPts val="400"/>
              </a:spcBef>
              <a:spcAft>
                <a:spcPts val="400"/>
              </a:spcAft>
              <a:buNone/>
            </a:pPr>
            <a:r>
              <a:rPr lang="en"/>
              <a:t>October 19, 2017 — CS 61A Midterm 2</a:t>
            </a:r>
            <a:endParaRPr/>
          </a:p>
        </p:txBody>
      </p:sp>
      <p:sp>
        <p:nvSpPr>
          <p:cNvPr id="149" name="Google Shape;149;p32"/>
          <p:cNvSpPr txBox="1"/>
          <p:nvPr/>
        </p:nvSpPr>
        <p:spPr>
          <a:xfrm>
            <a:off x="3949950" y="3733900"/>
            <a:ext cx="1244100" cy="56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(Demo)</a:t>
            </a:r>
            <a:endParaRPr sz="2400">
              <a:solidFill>
                <a:srgbClr val="3B7EA1"/>
              </a:solidFill>
            </a:endParaRPr>
          </a:p>
        </p:txBody>
      </p:sp>
    </p:spTree>
    <p:extLst>
      <p:ext uri="{BB962C8B-B14F-4D97-AF65-F5344CB8AC3E}">
        <p14:creationId xmlns:p14="http://schemas.microsoft.com/office/powerpoint/2010/main" val="4083705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8">
                                            <p:txEl>
                                              <p:pRg st="0" end="0"/>
                                            </p:txEl>
                                          </p:spTgt>
                                        </p:tgtEl>
                                        <p:attrNameLst>
                                          <p:attrName>style.visibility</p:attrName>
                                        </p:attrNameLst>
                                      </p:cBhvr>
                                      <p:to>
                                        <p:strVal val="visible"/>
                                      </p:to>
                                    </p:set>
                                    <p:animEffect transition="in" filter="fade">
                                      <p:cBhvr>
                                        <p:cTn id="7" dur="1"/>
                                        <p:tgtEl>
                                          <p:spTgt spid="1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8">
                                            <p:txEl>
                                              <p:pRg st="1" end="1"/>
                                            </p:txEl>
                                          </p:spTgt>
                                        </p:tgtEl>
                                        <p:attrNameLst>
                                          <p:attrName>style.visibility</p:attrName>
                                        </p:attrNameLst>
                                      </p:cBhvr>
                                      <p:to>
                                        <p:strVal val="visible"/>
                                      </p:to>
                                    </p:set>
                                    <p:animEffect transition="in" filter="fade">
                                      <p:cBhvr>
                                        <p:cTn id="12" dur="1"/>
                                        <p:tgtEl>
                                          <p:spTgt spid="14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8">
                                            <p:txEl>
                                              <p:pRg st="2" end="2"/>
                                            </p:txEl>
                                          </p:spTgt>
                                        </p:tgtEl>
                                        <p:attrNameLst>
                                          <p:attrName>style.visibility</p:attrName>
                                        </p:attrNameLst>
                                      </p:cBhvr>
                                      <p:to>
                                        <p:strVal val="visible"/>
                                      </p:to>
                                    </p:set>
                                    <p:animEffect transition="in" filter="fade">
                                      <p:cBhvr>
                                        <p:cTn id="17" dur="1"/>
                                        <p:tgtEl>
                                          <p:spTgt spid="14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8">
                                            <p:txEl>
                                              <p:pRg st="3" end="3"/>
                                            </p:txEl>
                                          </p:spTgt>
                                        </p:tgtEl>
                                        <p:attrNameLst>
                                          <p:attrName>style.visibility</p:attrName>
                                        </p:attrNameLst>
                                      </p:cBhvr>
                                      <p:to>
                                        <p:strVal val="visible"/>
                                      </p:to>
                                    </p:set>
                                    <p:animEffect transition="in" filter="fade">
                                      <p:cBhvr>
                                        <p:cTn id="22" dur="1"/>
                                        <p:tgtEl>
                                          <p:spTgt spid="14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8">
                                            <p:txEl>
                                              <p:pRg st="4" end="4"/>
                                            </p:txEl>
                                          </p:spTgt>
                                        </p:tgtEl>
                                        <p:attrNameLst>
                                          <p:attrName>style.visibility</p:attrName>
                                        </p:attrNameLst>
                                      </p:cBhvr>
                                      <p:to>
                                        <p:strVal val="visible"/>
                                      </p:to>
                                    </p:set>
                                    <p:animEffect transition="in" filter="fade">
                                      <p:cBhvr>
                                        <p:cTn id="27" dur="1"/>
                                        <p:tgtEl>
                                          <p:spTgt spid="14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49"/>
                                        </p:tgtEl>
                                        <p:attrNameLst>
                                          <p:attrName>style.visibility</p:attrName>
                                        </p:attrNameLst>
                                      </p:cBhvr>
                                      <p:to>
                                        <p:strVal val="visible"/>
                                      </p:to>
                                    </p:set>
                                    <p:animEffect transition="in" filter="fade">
                                      <p:cBhvr>
                                        <p:cTn id="32" dur="1"/>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6"/>
          <p:cNvSpPr txBox="1">
            <a:spLocks noGrp="1"/>
          </p:cNvSpPr>
          <p:nvPr>
            <p:ph type="title"/>
          </p:nvPr>
        </p:nvSpPr>
        <p:spPr>
          <a:xfrm>
            <a:off x="457200" y="205975"/>
            <a:ext cx="81489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Confidence Interval for True Slope</a:t>
            </a:r>
            <a:endParaRPr/>
          </a:p>
        </p:txBody>
      </p:sp>
      <p:sp>
        <p:nvSpPr>
          <p:cNvPr id="196" name="Google Shape;196;p36"/>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81000" rtl="0">
              <a:spcBef>
                <a:spcPts val="0"/>
              </a:spcBef>
              <a:spcAft>
                <a:spcPts val="0"/>
              </a:spcAft>
              <a:buSzPts val="2400"/>
              <a:buChar char="●"/>
            </a:pPr>
            <a:r>
              <a:rPr lang="en" b="1">
                <a:solidFill>
                  <a:srgbClr val="3B7EA1"/>
                </a:solidFill>
              </a:rPr>
              <a:t>Bootstrap the scatter plot.</a:t>
            </a:r>
            <a:endParaRPr b="1">
              <a:solidFill>
                <a:srgbClr val="3B7EA1"/>
              </a:solidFill>
            </a:endParaRPr>
          </a:p>
          <a:p>
            <a:pPr marL="457200" lvl="0" indent="-381000" rtl="0">
              <a:spcBef>
                <a:spcPts val="0"/>
              </a:spcBef>
              <a:spcAft>
                <a:spcPts val="0"/>
              </a:spcAft>
              <a:buSzPts val="2400"/>
              <a:buChar char="●"/>
            </a:pPr>
            <a:r>
              <a:rPr lang="en" b="1">
                <a:solidFill>
                  <a:srgbClr val="3B7EA1"/>
                </a:solidFill>
              </a:rPr>
              <a:t>Find the slope of the regression line through the bootstrapped plot.</a:t>
            </a:r>
            <a:endParaRPr b="1">
              <a:solidFill>
                <a:srgbClr val="3B7EA1"/>
              </a:solidFill>
            </a:endParaRPr>
          </a:p>
          <a:p>
            <a:pPr marL="457200" lvl="0" indent="-381000" rtl="0">
              <a:spcBef>
                <a:spcPts val="0"/>
              </a:spcBef>
              <a:spcAft>
                <a:spcPts val="0"/>
              </a:spcAft>
              <a:buSzPts val="2400"/>
              <a:buChar char="●"/>
            </a:pPr>
            <a:r>
              <a:rPr lang="en"/>
              <a:t>Repeat.</a:t>
            </a:r>
            <a:endParaRPr/>
          </a:p>
          <a:p>
            <a:pPr marL="457200" lvl="0" indent="-381000" rtl="0">
              <a:spcBef>
                <a:spcPts val="0"/>
              </a:spcBef>
              <a:spcAft>
                <a:spcPts val="0"/>
              </a:spcAft>
              <a:buSzPts val="2400"/>
              <a:buChar char="●"/>
            </a:pPr>
            <a:r>
              <a:rPr lang="en"/>
              <a:t>Draw the empirical histogram of all the generated slopes.</a:t>
            </a:r>
            <a:endParaRPr/>
          </a:p>
          <a:p>
            <a:pPr marL="457200" lvl="0" indent="-381000" rtl="0">
              <a:spcBef>
                <a:spcPts val="0"/>
              </a:spcBef>
              <a:spcAft>
                <a:spcPts val="0"/>
              </a:spcAft>
              <a:buSzPts val="2400"/>
              <a:buChar char="●"/>
            </a:pPr>
            <a:r>
              <a:rPr lang="en"/>
              <a:t>Get the “middle 95%” interval.</a:t>
            </a:r>
            <a:endParaRPr/>
          </a:p>
          <a:p>
            <a:pPr marL="457200" lvl="0" indent="-381000" rtl="0">
              <a:spcBef>
                <a:spcPts val="0"/>
              </a:spcBef>
              <a:spcAft>
                <a:spcPts val="0"/>
              </a:spcAft>
              <a:buSzPts val="2400"/>
              <a:buChar char="●"/>
            </a:pPr>
            <a:r>
              <a:rPr lang="en"/>
              <a:t>That’s an approximate 95% confidence interval for the slope of the true line.</a:t>
            </a:r>
            <a:endParaRPr/>
          </a:p>
        </p:txBody>
      </p:sp>
      <p:sp>
        <p:nvSpPr>
          <p:cNvPr id="197" name="Google Shape;197;p36"/>
          <p:cNvSpPr txBox="1"/>
          <p:nvPr/>
        </p:nvSpPr>
        <p:spPr>
          <a:xfrm>
            <a:off x="7209900" y="4119950"/>
            <a:ext cx="1396200" cy="54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(Demo)</a:t>
            </a:r>
            <a:endParaRPr sz="2400">
              <a:solidFill>
                <a:srgbClr val="3B7EA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4"/>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What's Next?</a:t>
            </a:r>
            <a:endParaRPr/>
          </a:p>
        </p:txBody>
      </p:sp>
    </p:spTree>
    <p:extLst>
      <p:ext uri="{BB962C8B-B14F-4D97-AF65-F5344CB8AC3E}">
        <p14:creationId xmlns:p14="http://schemas.microsoft.com/office/powerpoint/2010/main" val="170300465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6"/>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Data Science</a:t>
            </a:r>
            <a:endParaRPr/>
          </a:p>
        </p:txBody>
      </p:sp>
    </p:spTree>
    <p:extLst>
      <p:ext uri="{BB962C8B-B14F-4D97-AF65-F5344CB8AC3E}">
        <p14:creationId xmlns:p14="http://schemas.microsoft.com/office/powerpoint/2010/main" val="422282409"/>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8" name="Google Shape;178;p37"/>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Why Data Science</a:t>
            </a:r>
            <a:endParaRPr/>
          </a:p>
        </p:txBody>
      </p:sp>
      <p:sp>
        <p:nvSpPr>
          <p:cNvPr id="177" name="Google Shape;177;p37"/>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C4820E"/>
              </a:buClr>
              <a:buSzPts val="2400"/>
              <a:buFont typeface="Arial"/>
              <a:buChar char="●"/>
            </a:pPr>
            <a:r>
              <a:rPr lang="en"/>
              <a:t>Unprecedented access to data means that we can make new discoveries and more informed decisions.</a:t>
            </a:r>
            <a:endParaRPr/>
          </a:p>
          <a:p>
            <a:pPr marL="457200" marR="0" lvl="0" indent="-381000" algn="l" rtl="0">
              <a:lnSpc>
                <a:spcPct val="115000"/>
              </a:lnSpc>
              <a:spcBef>
                <a:spcPts val="800"/>
              </a:spcBef>
              <a:spcAft>
                <a:spcPts val="0"/>
              </a:spcAft>
              <a:buSzPts val="2400"/>
              <a:buChar char="●"/>
            </a:pPr>
            <a:r>
              <a:rPr lang="en"/>
              <a:t>Computation is a powerful ally in data processing, visualization, prediction, and statistical inference.</a:t>
            </a:r>
            <a:endParaRPr/>
          </a:p>
          <a:p>
            <a:pPr marL="457200" marR="0" lvl="0" indent="-381000" algn="l" rtl="0">
              <a:lnSpc>
                <a:spcPct val="115000"/>
              </a:lnSpc>
              <a:spcBef>
                <a:spcPts val="800"/>
              </a:spcBef>
              <a:spcAft>
                <a:spcPts val="800"/>
              </a:spcAft>
              <a:buSzPts val="2400"/>
              <a:buChar char="●"/>
            </a:pPr>
            <a:r>
              <a:rPr lang="en"/>
              <a:t>People can agree on evidence and measurement.</a:t>
            </a:r>
            <a:endParaRPr/>
          </a:p>
        </p:txBody>
      </p:sp>
    </p:spTree>
    <p:extLst>
      <p:ext uri="{BB962C8B-B14F-4D97-AF65-F5344CB8AC3E}">
        <p14:creationId xmlns:p14="http://schemas.microsoft.com/office/powerpoint/2010/main" val="2334942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8"/>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How to Analyze Data</a:t>
            </a:r>
            <a:endParaRPr/>
          </a:p>
        </p:txBody>
      </p:sp>
      <p:sp>
        <p:nvSpPr>
          <p:cNvPr id="184" name="Google Shape;184;p38"/>
          <p:cNvSpPr txBox="1">
            <a:spLocks noGrp="1"/>
          </p:cNvSpPr>
          <p:nvPr>
            <p:ph type="body" idx="1"/>
          </p:nvPr>
        </p:nvSpPr>
        <p:spPr>
          <a:xfrm>
            <a:off x="457200" y="971550"/>
            <a:ext cx="8433900" cy="3623100"/>
          </a:xfrm>
          <a:prstGeom prst="rect">
            <a:avLst/>
          </a:prstGeom>
        </p:spPr>
        <p:txBody>
          <a:bodyPr spcFirstLastPara="1" wrap="square" lIns="91425" tIns="91425" rIns="91425" bIns="91425" anchor="t" anchorCtr="0">
            <a:noAutofit/>
          </a:bodyPr>
          <a:lstStyle/>
          <a:p>
            <a:pPr marL="0" lvl="0" indent="0" rtl="0">
              <a:spcBef>
                <a:spcPts val="480"/>
              </a:spcBef>
              <a:spcAft>
                <a:spcPts val="0"/>
              </a:spcAft>
              <a:buNone/>
            </a:pPr>
            <a:r>
              <a:rPr lang="en"/>
              <a:t>Begin with a question from some domain, reasonable assumptions about the data, &amp; a choice of methods.</a:t>
            </a:r>
            <a:endParaRPr/>
          </a:p>
          <a:p>
            <a:pPr marL="0" lvl="0" indent="0" rtl="0">
              <a:spcBef>
                <a:spcPts val="480"/>
              </a:spcBef>
              <a:spcAft>
                <a:spcPts val="0"/>
              </a:spcAft>
              <a:buNone/>
            </a:pPr>
            <a:endParaRPr/>
          </a:p>
          <a:p>
            <a:pPr marL="0" lvl="0" indent="0" rtl="0">
              <a:spcBef>
                <a:spcPts val="480"/>
              </a:spcBef>
              <a:spcAft>
                <a:spcPts val="0"/>
              </a:spcAft>
              <a:buNone/>
            </a:pPr>
            <a:r>
              <a:rPr lang="en"/>
              <a:t>Visualize, then quantify!</a:t>
            </a:r>
            <a:endParaRPr/>
          </a:p>
          <a:p>
            <a:pPr marL="0" lvl="0" indent="0" rtl="0">
              <a:spcBef>
                <a:spcPts val="480"/>
              </a:spcBef>
              <a:spcAft>
                <a:spcPts val="0"/>
              </a:spcAft>
              <a:buNone/>
            </a:pPr>
            <a:endParaRPr/>
          </a:p>
          <a:p>
            <a:pPr marL="0" lvl="0" indent="0" rtl="0">
              <a:spcBef>
                <a:spcPts val="480"/>
              </a:spcBef>
              <a:spcAft>
                <a:spcPts val="0"/>
              </a:spcAft>
              <a:buNone/>
            </a:pPr>
            <a:r>
              <a:rPr lang="en" i="1"/>
              <a:t>Perhaps the most important part</a:t>
            </a:r>
            <a:r>
              <a:rPr lang="en"/>
              <a:t>: Interpretation of the results in the language of the domain, without statistical jargon.</a:t>
            </a:r>
            <a:endParaRPr/>
          </a:p>
          <a:p>
            <a:pPr marL="0" lvl="0" indent="0" rtl="0">
              <a:spcBef>
                <a:spcPts val="480"/>
              </a:spcBef>
              <a:spcAft>
                <a:spcPts val="0"/>
              </a:spcAft>
              <a:buNone/>
            </a:pPr>
            <a:endParaRPr/>
          </a:p>
          <a:p>
            <a:pPr marL="0" lvl="0" indent="0" rtl="0">
              <a:spcBef>
                <a:spcPts val="480"/>
              </a:spcBef>
              <a:spcAft>
                <a:spcPts val="0"/>
              </a:spcAft>
              <a:buNone/>
            </a:pPr>
            <a:endParaRPr/>
          </a:p>
        </p:txBody>
      </p:sp>
    </p:spTree>
    <p:extLst>
      <p:ext uri="{BB962C8B-B14F-4D97-AF65-F5344CB8AC3E}">
        <p14:creationId xmlns:p14="http://schemas.microsoft.com/office/powerpoint/2010/main" val="3430711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4">
                                            <p:txEl>
                                              <p:pRg st="0" end="0"/>
                                            </p:txEl>
                                          </p:spTgt>
                                        </p:tgtEl>
                                        <p:attrNameLst>
                                          <p:attrName>style.visibility</p:attrName>
                                        </p:attrNameLst>
                                      </p:cBhvr>
                                      <p:to>
                                        <p:strVal val="visible"/>
                                      </p:to>
                                    </p:set>
                                    <p:animEffect transition="in" filter="fade">
                                      <p:cBhvr>
                                        <p:cTn id="7" dur="1"/>
                                        <p:tgtEl>
                                          <p:spTgt spid="18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4">
                                            <p:txEl>
                                              <p:pRg st="1" end="1"/>
                                            </p:txEl>
                                          </p:spTgt>
                                        </p:tgtEl>
                                        <p:attrNameLst>
                                          <p:attrName>style.visibility</p:attrName>
                                        </p:attrNameLst>
                                      </p:cBhvr>
                                      <p:to>
                                        <p:strVal val="visible"/>
                                      </p:to>
                                    </p:set>
                                    <p:animEffect transition="in" filter="fade">
                                      <p:cBhvr>
                                        <p:cTn id="12" dur="1"/>
                                        <p:tgtEl>
                                          <p:spTgt spid="18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4">
                                            <p:txEl>
                                              <p:pRg st="2" end="2"/>
                                            </p:txEl>
                                          </p:spTgt>
                                        </p:tgtEl>
                                        <p:attrNameLst>
                                          <p:attrName>style.visibility</p:attrName>
                                        </p:attrNameLst>
                                      </p:cBhvr>
                                      <p:to>
                                        <p:strVal val="visible"/>
                                      </p:to>
                                    </p:set>
                                    <p:animEffect transition="in" filter="fade">
                                      <p:cBhvr>
                                        <p:cTn id="17" dur="1"/>
                                        <p:tgtEl>
                                          <p:spTgt spid="18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4">
                                            <p:txEl>
                                              <p:pRg st="3" end="3"/>
                                            </p:txEl>
                                          </p:spTgt>
                                        </p:tgtEl>
                                        <p:attrNameLst>
                                          <p:attrName>style.visibility</p:attrName>
                                        </p:attrNameLst>
                                      </p:cBhvr>
                                      <p:to>
                                        <p:strVal val="visible"/>
                                      </p:to>
                                    </p:set>
                                    <p:animEffect transition="in" filter="fade">
                                      <p:cBhvr>
                                        <p:cTn id="22" dur="1"/>
                                        <p:tgtEl>
                                          <p:spTgt spid="18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4">
                                            <p:txEl>
                                              <p:pRg st="4" end="4"/>
                                            </p:txEl>
                                          </p:spTgt>
                                        </p:tgtEl>
                                        <p:attrNameLst>
                                          <p:attrName>style.visibility</p:attrName>
                                        </p:attrNameLst>
                                      </p:cBhvr>
                                      <p:to>
                                        <p:strVal val="visible"/>
                                      </p:to>
                                    </p:set>
                                    <p:animEffect transition="in" filter="fade">
                                      <p:cBhvr>
                                        <p:cTn id="27" dur="1"/>
                                        <p:tgtEl>
                                          <p:spTgt spid="18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4">
                                            <p:txEl>
                                              <p:pRg st="5" end="5"/>
                                            </p:txEl>
                                          </p:spTgt>
                                        </p:tgtEl>
                                        <p:attrNameLst>
                                          <p:attrName>style.visibility</p:attrName>
                                        </p:attrNameLst>
                                      </p:cBhvr>
                                      <p:to>
                                        <p:strVal val="visible"/>
                                      </p:to>
                                    </p:set>
                                    <p:animEffect transition="in" filter="fade">
                                      <p:cBhvr>
                                        <p:cTn id="32" dur="1"/>
                                        <p:tgtEl>
                                          <p:spTgt spid="18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84">
                                            <p:txEl>
                                              <p:pRg st="6" end="6"/>
                                            </p:txEl>
                                          </p:spTgt>
                                        </p:tgtEl>
                                        <p:attrNameLst>
                                          <p:attrName>style.visibility</p:attrName>
                                        </p:attrNameLst>
                                      </p:cBhvr>
                                      <p:to>
                                        <p:strVal val="visible"/>
                                      </p:to>
                                    </p:set>
                                    <p:animEffect transition="in" filter="fade">
                                      <p:cBhvr>
                                        <p:cTn id="37" dur="1"/>
                                        <p:tgtEl>
                                          <p:spTgt spid="18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How </a:t>
            </a:r>
            <a:r>
              <a:rPr lang="en" i="1"/>
              <a:t>Not</a:t>
            </a:r>
            <a:r>
              <a:rPr lang="en"/>
              <a:t> to Analyze Data</a:t>
            </a:r>
            <a:endParaRPr/>
          </a:p>
        </p:txBody>
      </p:sp>
      <p:sp>
        <p:nvSpPr>
          <p:cNvPr id="190" name="Google Shape;190;p39"/>
          <p:cNvSpPr txBox="1">
            <a:spLocks noGrp="1"/>
          </p:cNvSpPr>
          <p:nvPr>
            <p:ph type="body" idx="1"/>
          </p:nvPr>
        </p:nvSpPr>
        <p:spPr>
          <a:xfrm>
            <a:off x="457200" y="971550"/>
            <a:ext cx="8433900" cy="3623100"/>
          </a:xfrm>
          <a:prstGeom prst="rect">
            <a:avLst/>
          </a:prstGeom>
        </p:spPr>
        <p:txBody>
          <a:bodyPr spcFirstLastPara="1" wrap="square" lIns="91425" tIns="91425" rIns="91425" bIns="91425" anchor="t" anchorCtr="0">
            <a:noAutofit/>
          </a:bodyPr>
          <a:lstStyle/>
          <a:p>
            <a:pPr marL="0" lvl="0" indent="0" rtl="0">
              <a:spcBef>
                <a:spcPts val="480"/>
              </a:spcBef>
              <a:spcAft>
                <a:spcPts val="0"/>
              </a:spcAft>
              <a:buNone/>
            </a:pPr>
            <a:r>
              <a:rPr lang="en">
                <a:solidFill>
                  <a:srgbClr val="B7B7B7"/>
                </a:solidFill>
              </a:rPr>
              <a:t>Begin with a question from some domain, reasonable assumptions about the data, &amp; a choice of methods.</a:t>
            </a:r>
            <a:endParaRPr>
              <a:solidFill>
                <a:srgbClr val="B7B7B7"/>
              </a:solidFill>
            </a:endParaRPr>
          </a:p>
          <a:p>
            <a:pPr marL="0" lvl="0" indent="0" rtl="0">
              <a:spcBef>
                <a:spcPts val="480"/>
              </a:spcBef>
              <a:spcAft>
                <a:spcPts val="0"/>
              </a:spcAft>
              <a:buNone/>
            </a:pPr>
            <a:endParaRPr>
              <a:solidFill>
                <a:srgbClr val="B7B7B7"/>
              </a:solidFill>
            </a:endParaRPr>
          </a:p>
          <a:p>
            <a:pPr marL="0" lvl="0" indent="0" rtl="0">
              <a:spcBef>
                <a:spcPts val="480"/>
              </a:spcBef>
              <a:spcAft>
                <a:spcPts val="0"/>
              </a:spcAft>
              <a:buNone/>
            </a:pPr>
            <a:r>
              <a:rPr lang="en">
                <a:solidFill>
                  <a:srgbClr val="B7B7B7"/>
                </a:solidFill>
              </a:rPr>
              <a:t>Visualize, then </a:t>
            </a:r>
            <a:r>
              <a:rPr lang="en">
                <a:solidFill>
                  <a:srgbClr val="000000"/>
                </a:solidFill>
              </a:rPr>
              <a:t>quantify</a:t>
            </a:r>
            <a:r>
              <a:rPr lang="en">
                <a:solidFill>
                  <a:srgbClr val="B7B7B7"/>
                </a:solidFill>
              </a:rPr>
              <a:t>!</a:t>
            </a:r>
            <a:endParaRPr>
              <a:solidFill>
                <a:srgbClr val="B7B7B7"/>
              </a:solidFill>
            </a:endParaRPr>
          </a:p>
          <a:p>
            <a:pPr marL="0" lvl="0" indent="0" rtl="0">
              <a:spcBef>
                <a:spcPts val="480"/>
              </a:spcBef>
              <a:spcAft>
                <a:spcPts val="0"/>
              </a:spcAft>
              <a:buNone/>
            </a:pPr>
            <a:endParaRPr>
              <a:solidFill>
                <a:srgbClr val="B7B7B7"/>
              </a:solidFill>
            </a:endParaRPr>
          </a:p>
          <a:p>
            <a:pPr marL="0" lvl="0" indent="0" rtl="0">
              <a:spcBef>
                <a:spcPts val="480"/>
              </a:spcBef>
              <a:spcAft>
                <a:spcPts val="0"/>
              </a:spcAft>
              <a:buNone/>
            </a:pPr>
            <a:r>
              <a:rPr lang="en" i="1">
                <a:solidFill>
                  <a:srgbClr val="B7B7B7"/>
                </a:solidFill>
              </a:rPr>
              <a:t>Perhaps the most important part</a:t>
            </a:r>
            <a:r>
              <a:rPr lang="en">
                <a:solidFill>
                  <a:srgbClr val="B7B7B7"/>
                </a:solidFill>
              </a:rPr>
              <a:t>: Interpretation of the results in the language of the domain, without statistical jargon.</a:t>
            </a:r>
            <a:endParaRPr>
              <a:solidFill>
                <a:srgbClr val="B7B7B7"/>
              </a:solidFill>
            </a:endParaRPr>
          </a:p>
        </p:txBody>
      </p:sp>
    </p:spTree>
    <p:extLst>
      <p:ext uri="{BB962C8B-B14F-4D97-AF65-F5344CB8AC3E}">
        <p14:creationId xmlns:p14="http://schemas.microsoft.com/office/powerpoint/2010/main" val="278874085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4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a:t>How to Analyze Data in 2018</a:t>
            </a:r>
            <a:endParaRPr dirty="0"/>
          </a:p>
        </p:txBody>
      </p:sp>
      <p:sp>
        <p:nvSpPr>
          <p:cNvPr id="196" name="Google Shape;196;p40"/>
          <p:cNvSpPr txBox="1">
            <a:spLocks noGrp="1"/>
          </p:cNvSpPr>
          <p:nvPr>
            <p:ph type="body" idx="1"/>
          </p:nvPr>
        </p:nvSpPr>
        <p:spPr>
          <a:xfrm>
            <a:off x="457200" y="971550"/>
            <a:ext cx="8433900" cy="3623100"/>
          </a:xfrm>
          <a:prstGeom prst="rect">
            <a:avLst/>
          </a:prstGeom>
        </p:spPr>
        <p:txBody>
          <a:bodyPr spcFirstLastPara="1" wrap="square" lIns="91425" tIns="91425" rIns="91425" bIns="91425" anchor="t" anchorCtr="0">
            <a:noAutofit/>
          </a:bodyPr>
          <a:lstStyle/>
          <a:p>
            <a:pPr marL="0" lvl="0" indent="0" rtl="0">
              <a:spcBef>
                <a:spcPts val="480"/>
              </a:spcBef>
              <a:spcAft>
                <a:spcPts val="0"/>
              </a:spcAft>
              <a:buNone/>
            </a:pPr>
            <a:r>
              <a:rPr lang="en" dirty="0"/>
              <a:t>Begin with a question from some domain, reasonable assumptions about the data, &amp; a choice of methods.</a:t>
            </a:r>
            <a:endParaRPr dirty="0"/>
          </a:p>
          <a:p>
            <a:pPr marL="0" lvl="0" indent="0" rtl="0">
              <a:spcBef>
                <a:spcPts val="480"/>
              </a:spcBef>
              <a:spcAft>
                <a:spcPts val="0"/>
              </a:spcAft>
              <a:buNone/>
            </a:pPr>
            <a:endParaRPr dirty="0"/>
          </a:p>
          <a:p>
            <a:pPr marL="0" lvl="0" indent="0" rtl="0">
              <a:spcBef>
                <a:spcPts val="480"/>
              </a:spcBef>
              <a:spcAft>
                <a:spcPts val="0"/>
              </a:spcAft>
              <a:buNone/>
            </a:pPr>
            <a:r>
              <a:rPr lang="en" dirty="0"/>
              <a:t>Visualize, then quantify! </a:t>
            </a:r>
            <a:r>
              <a:rPr lang="en" dirty="0">
                <a:solidFill>
                  <a:srgbClr val="3B7EA1"/>
                </a:solidFill>
              </a:rPr>
              <a:t>(Both using computation.)</a:t>
            </a:r>
            <a:endParaRPr dirty="0">
              <a:solidFill>
                <a:srgbClr val="3B7EA1"/>
              </a:solidFill>
            </a:endParaRPr>
          </a:p>
          <a:p>
            <a:pPr marL="0" lvl="0" indent="0" rtl="0">
              <a:spcBef>
                <a:spcPts val="480"/>
              </a:spcBef>
              <a:spcAft>
                <a:spcPts val="0"/>
              </a:spcAft>
              <a:buNone/>
            </a:pPr>
            <a:endParaRPr dirty="0"/>
          </a:p>
          <a:p>
            <a:pPr marL="0" lvl="0" indent="0" rtl="0">
              <a:spcBef>
                <a:spcPts val="480"/>
              </a:spcBef>
              <a:spcAft>
                <a:spcPts val="0"/>
              </a:spcAft>
              <a:buNone/>
            </a:pPr>
            <a:r>
              <a:rPr lang="en" i="1" dirty="0"/>
              <a:t>Perhaps the most important part</a:t>
            </a:r>
            <a:r>
              <a:rPr lang="en" dirty="0"/>
              <a:t>: Interpretation of the results in the language of the domain, without statistical jargon.</a:t>
            </a:r>
            <a:endParaRPr dirty="0"/>
          </a:p>
          <a:p>
            <a:pPr marL="0" lvl="0" indent="0" rtl="0">
              <a:spcBef>
                <a:spcPts val="480"/>
              </a:spcBef>
              <a:spcAft>
                <a:spcPts val="0"/>
              </a:spcAft>
              <a:buNone/>
            </a:pPr>
            <a:endParaRPr dirty="0"/>
          </a:p>
          <a:p>
            <a:pPr marL="0" lvl="0" indent="0" rtl="0">
              <a:spcBef>
                <a:spcPts val="480"/>
              </a:spcBef>
              <a:spcAft>
                <a:spcPts val="0"/>
              </a:spcAft>
              <a:buNone/>
            </a:pPr>
            <a:endParaRPr dirty="0"/>
          </a:p>
        </p:txBody>
      </p:sp>
    </p:spTree>
    <p:extLst>
      <p:ext uri="{BB962C8B-B14F-4D97-AF65-F5344CB8AC3E}">
        <p14:creationId xmlns:p14="http://schemas.microsoft.com/office/powerpoint/2010/main" val="1934914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7"/>
          <p:cNvSpPr txBox="1">
            <a:spLocks noGrp="1"/>
          </p:cNvSpPr>
          <p:nvPr>
            <p:ph type="title"/>
          </p:nvPr>
        </p:nvSpPr>
        <p:spPr>
          <a:xfrm>
            <a:off x="457200" y="205975"/>
            <a:ext cx="76875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Rain on the Regression Parade</a:t>
            </a:r>
            <a:endParaRPr/>
          </a:p>
        </p:txBody>
      </p:sp>
      <p:pic>
        <p:nvPicPr>
          <p:cNvPr id="203" name="Google Shape;203;p37"/>
          <p:cNvPicPr preferRelativeResize="0"/>
          <p:nvPr/>
        </p:nvPicPr>
        <p:blipFill>
          <a:blip r:embed="rId3">
            <a:alphaModFix/>
          </a:blip>
          <a:stretch>
            <a:fillRect/>
          </a:stretch>
        </p:blipFill>
        <p:spPr>
          <a:xfrm>
            <a:off x="884195" y="3421845"/>
            <a:ext cx="1300450" cy="1300450"/>
          </a:xfrm>
          <a:prstGeom prst="rect">
            <a:avLst/>
          </a:prstGeom>
          <a:noFill/>
          <a:ln>
            <a:noFill/>
          </a:ln>
        </p:spPr>
      </p:pic>
      <p:pic>
        <p:nvPicPr>
          <p:cNvPr id="204" name="Google Shape;204;p37"/>
          <p:cNvPicPr preferRelativeResize="0"/>
          <p:nvPr/>
        </p:nvPicPr>
        <p:blipFill rotWithShape="1">
          <a:blip r:embed="rId4">
            <a:alphaModFix/>
          </a:blip>
          <a:srcRect l="20985" t="17178" r="21894" b="9222"/>
          <a:stretch/>
        </p:blipFill>
        <p:spPr>
          <a:xfrm>
            <a:off x="3810962" y="3421850"/>
            <a:ext cx="1522075" cy="1300450"/>
          </a:xfrm>
          <a:prstGeom prst="rect">
            <a:avLst/>
          </a:prstGeom>
          <a:noFill/>
          <a:ln>
            <a:noFill/>
          </a:ln>
        </p:spPr>
      </p:pic>
      <p:sp>
        <p:nvSpPr>
          <p:cNvPr id="205" name="Google Shape;205;p37"/>
          <p:cNvSpPr/>
          <p:nvPr/>
        </p:nvSpPr>
        <p:spPr>
          <a:xfrm>
            <a:off x="560775" y="972775"/>
            <a:ext cx="2655000" cy="2163000"/>
          </a:xfrm>
          <a:prstGeom prst="wedgeRoundRectCallout">
            <a:avLst>
              <a:gd name="adj1" fmla="val -20833"/>
              <a:gd name="adj2" fmla="val 62500"/>
              <a:gd name="adj3" fmla="val 0"/>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r>
              <a:rPr lang="en" sz="2400"/>
              <a:t>We observed a slope based on our sample of points.</a:t>
            </a:r>
            <a:endParaRPr sz="2400"/>
          </a:p>
        </p:txBody>
      </p:sp>
      <p:sp>
        <p:nvSpPr>
          <p:cNvPr id="206" name="Google Shape;206;p37"/>
          <p:cNvSpPr/>
          <p:nvPr/>
        </p:nvSpPr>
        <p:spPr>
          <a:xfrm>
            <a:off x="3359025" y="995725"/>
            <a:ext cx="2655000" cy="2117100"/>
          </a:xfrm>
          <a:prstGeom prst="wedgeRoundRectCallout">
            <a:avLst>
              <a:gd name="adj1" fmla="val -7975"/>
              <a:gd name="adj2" fmla="val 64362"/>
              <a:gd name="adj3" fmla="val 0"/>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r>
              <a:rPr lang="en" sz="2400"/>
              <a:t>But what if the sample scatter plot got its slope just by chance?</a:t>
            </a:r>
            <a:endParaRPr sz="2400"/>
          </a:p>
        </p:txBody>
      </p:sp>
      <p:sp>
        <p:nvSpPr>
          <p:cNvPr id="207" name="Google Shape;207;p37"/>
          <p:cNvSpPr/>
          <p:nvPr/>
        </p:nvSpPr>
        <p:spPr>
          <a:xfrm>
            <a:off x="6157275" y="972775"/>
            <a:ext cx="2460300" cy="1911300"/>
          </a:xfrm>
          <a:prstGeom prst="wedgeRoundRectCallout">
            <a:avLst>
              <a:gd name="adj1" fmla="val 7012"/>
              <a:gd name="adj2" fmla="val 66163"/>
              <a:gd name="adj3" fmla="val 0"/>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r>
              <a:rPr lang="en" sz="2400"/>
              <a:t>What if the true line is actually FLAT?</a:t>
            </a:r>
            <a:endParaRPr sz="2400"/>
          </a:p>
        </p:txBody>
      </p:sp>
      <p:pic>
        <p:nvPicPr>
          <p:cNvPr id="208" name="Google Shape;208;p37"/>
          <p:cNvPicPr preferRelativeResize="0"/>
          <p:nvPr/>
        </p:nvPicPr>
        <p:blipFill>
          <a:blip r:embed="rId5">
            <a:alphaModFix/>
          </a:blip>
          <a:stretch>
            <a:fillRect/>
          </a:stretch>
        </p:blipFill>
        <p:spPr>
          <a:xfrm>
            <a:off x="6553375" y="3226675"/>
            <a:ext cx="1425350" cy="1425350"/>
          </a:xfrm>
          <a:prstGeom prst="rect">
            <a:avLst/>
          </a:prstGeom>
          <a:noFill/>
          <a:ln>
            <a:noFill/>
          </a:ln>
        </p:spPr>
      </p:pic>
      <p:sp>
        <p:nvSpPr>
          <p:cNvPr id="209" name="Google Shape;209;p37"/>
          <p:cNvSpPr txBox="1"/>
          <p:nvPr/>
        </p:nvSpPr>
        <p:spPr>
          <a:xfrm>
            <a:off x="7770700" y="3089875"/>
            <a:ext cx="1220400" cy="600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highlight>
                  <a:srgbClr val="FFFFFF"/>
                </a:highlight>
              </a:rPr>
              <a:t>(Demo)</a:t>
            </a:r>
            <a:endParaRPr sz="2400">
              <a:solidFill>
                <a:srgbClr val="3B7EA1"/>
              </a:solidFill>
              <a:highlight>
                <a:srgbClr val="FFFFFF"/>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p:nvPr>
        </p:nvSpPr>
        <p:spPr>
          <a:xfrm>
            <a:off x="457200" y="205975"/>
            <a:ext cx="83715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Test Whether There Really is a Slope</a:t>
            </a:r>
            <a:endParaRPr/>
          </a:p>
        </p:txBody>
      </p:sp>
      <p:sp>
        <p:nvSpPr>
          <p:cNvPr id="215" name="Google Shape;215;p38"/>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81000" rtl="0">
              <a:spcBef>
                <a:spcPts val="0"/>
              </a:spcBef>
              <a:spcAft>
                <a:spcPts val="0"/>
              </a:spcAft>
              <a:buSzPts val="2400"/>
              <a:buChar char="●"/>
            </a:pPr>
            <a:r>
              <a:rPr lang="en" b="1">
                <a:solidFill>
                  <a:srgbClr val="3B7EA1"/>
                </a:solidFill>
              </a:rPr>
              <a:t>Null hypothesis:</a:t>
            </a:r>
            <a:r>
              <a:rPr lang="en"/>
              <a:t> The slope of the true line is 0.</a:t>
            </a:r>
            <a:endParaRPr/>
          </a:p>
          <a:p>
            <a:pPr marL="457200" lvl="0" indent="-381000" rtl="0">
              <a:spcBef>
                <a:spcPts val="0"/>
              </a:spcBef>
              <a:spcAft>
                <a:spcPts val="0"/>
              </a:spcAft>
              <a:buSzPts val="2400"/>
              <a:buChar char="●"/>
            </a:pPr>
            <a:r>
              <a:rPr lang="en" b="1">
                <a:solidFill>
                  <a:srgbClr val="3B7EA1"/>
                </a:solidFill>
              </a:rPr>
              <a:t>Alternative hypothesis:</a:t>
            </a:r>
            <a:r>
              <a:rPr lang="en"/>
              <a:t> No, it’s not.</a:t>
            </a:r>
            <a:endParaRPr/>
          </a:p>
          <a:p>
            <a:pPr marL="457200" lvl="0" indent="-381000" rtl="0">
              <a:spcBef>
                <a:spcPts val="0"/>
              </a:spcBef>
              <a:spcAft>
                <a:spcPts val="0"/>
              </a:spcAft>
              <a:buClr>
                <a:srgbClr val="C4820E"/>
              </a:buClr>
              <a:buSzPts val="2400"/>
              <a:buChar char="●"/>
            </a:pPr>
            <a:r>
              <a:rPr lang="en">
                <a:solidFill>
                  <a:srgbClr val="3B7EA1"/>
                </a:solidFill>
              </a:rPr>
              <a:t>Method:</a:t>
            </a:r>
            <a:endParaRPr>
              <a:solidFill>
                <a:srgbClr val="3B7EA1"/>
              </a:solidFill>
            </a:endParaRPr>
          </a:p>
          <a:p>
            <a:pPr marL="914400" lvl="1" indent="-381000" rtl="0">
              <a:spcBef>
                <a:spcPts val="0"/>
              </a:spcBef>
              <a:spcAft>
                <a:spcPts val="0"/>
              </a:spcAft>
              <a:buSzPts val="2400"/>
              <a:buChar char="○"/>
            </a:pPr>
            <a:r>
              <a:rPr lang="en"/>
              <a:t>Construct a bootstrap confidence interval for the true slope.</a:t>
            </a:r>
            <a:endParaRPr/>
          </a:p>
          <a:p>
            <a:pPr marL="914400" lvl="1" indent="-381000" rtl="0">
              <a:spcBef>
                <a:spcPts val="0"/>
              </a:spcBef>
              <a:spcAft>
                <a:spcPts val="0"/>
              </a:spcAft>
              <a:buSzPts val="2400"/>
              <a:buChar char="○"/>
            </a:pPr>
            <a:r>
              <a:rPr lang="en"/>
              <a:t>If the interval doesn’t contain 0, reject the null hypothesis.</a:t>
            </a:r>
            <a:endParaRPr/>
          </a:p>
          <a:p>
            <a:pPr marL="914400" lvl="1" indent="-381000" rtl="0">
              <a:spcBef>
                <a:spcPts val="0"/>
              </a:spcBef>
              <a:spcAft>
                <a:spcPts val="0"/>
              </a:spcAft>
              <a:buSzPts val="2400"/>
              <a:buChar char="○"/>
            </a:pPr>
            <a:r>
              <a:rPr lang="en"/>
              <a:t>If the interval does contain 0, there isn’t enough evidence to reject the null hypothesis.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1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ctrTitle"/>
          </p:nvPr>
        </p:nvSpPr>
        <p:spPr>
          <a:prstGeom prst="rect">
            <a:avLst/>
          </a:prstGeom>
        </p:spPr>
        <p:txBody>
          <a:bodyPr spcFirstLastPara="1" wrap="square" lIns="91425" tIns="91425" rIns="91425" bIns="91425" anchor="b" anchorCtr="0">
            <a:noAutofit/>
          </a:bodyPr>
          <a:lstStyle/>
          <a:p>
            <a:pPr lvl="0"/>
            <a:r>
              <a:rPr lang="en" dirty="0"/>
              <a:t>Module 10</a:t>
            </a:r>
            <a:endParaRPr dirty="0"/>
          </a:p>
        </p:txBody>
      </p:sp>
      <p:sp>
        <p:nvSpPr>
          <p:cNvPr id="91" name="Google Shape;91;p19"/>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Classification</a:t>
            </a:r>
            <a:endParaRPr/>
          </a:p>
        </p:txBody>
      </p:sp>
    </p:spTree>
    <p:extLst>
      <p:ext uri="{BB962C8B-B14F-4D97-AF65-F5344CB8AC3E}">
        <p14:creationId xmlns:p14="http://schemas.microsoft.com/office/powerpoint/2010/main" val="425358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Announcements</a:t>
            </a:r>
            <a:endParaRPr/>
          </a:p>
        </p:txBody>
      </p:sp>
    </p:spTree>
    <p:extLst>
      <p:ext uri="{BB962C8B-B14F-4D97-AF65-F5344CB8AC3E}">
        <p14:creationId xmlns:p14="http://schemas.microsoft.com/office/powerpoint/2010/main" val="2663506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Classification</a:t>
            </a:r>
            <a:endParaRPr/>
          </a:p>
        </p:txBody>
      </p:sp>
    </p:spTree>
    <p:extLst>
      <p:ext uri="{BB962C8B-B14F-4D97-AF65-F5344CB8AC3E}">
        <p14:creationId xmlns:p14="http://schemas.microsoft.com/office/powerpoint/2010/main" val="1766290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2"/>
          <p:cNvSpPr txBox="1">
            <a:spLocks noGrp="1"/>
          </p:cNvSpPr>
          <p:nvPr>
            <p:ph type="title"/>
          </p:nvPr>
        </p:nvSpPr>
        <p:spPr>
          <a:xfrm>
            <a:off x="457200" y="205975"/>
            <a:ext cx="8185500"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Classification Examples</a:t>
            </a:r>
            <a:endParaRPr/>
          </a:p>
        </p:txBody>
      </p:sp>
      <p:pic>
        <p:nvPicPr>
          <p:cNvPr id="107" name="Google Shape;107;p22"/>
          <p:cNvPicPr preferRelativeResize="0"/>
          <p:nvPr/>
        </p:nvPicPr>
        <p:blipFill>
          <a:blip r:embed="rId3">
            <a:alphaModFix/>
          </a:blip>
          <a:stretch>
            <a:fillRect/>
          </a:stretch>
        </p:blipFill>
        <p:spPr>
          <a:xfrm>
            <a:off x="3538826" y="1799875"/>
            <a:ext cx="2338399" cy="2244150"/>
          </a:xfrm>
          <a:prstGeom prst="rect">
            <a:avLst/>
          </a:prstGeom>
          <a:noFill/>
          <a:ln>
            <a:noFill/>
          </a:ln>
        </p:spPr>
      </p:pic>
      <p:pic>
        <p:nvPicPr>
          <p:cNvPr id="108" name="Google Shape;108;p22" descr="Image result for account fraud"/>
          <p:cNvPicPr preferRelativeResize="0"/>
          <p:nvPr/>
        </p:nvPicPr>
        <p:blipFill>
          <a:blip r:embed="rId4">
            <a:alphaModFix/>
          </a:blip>
          <a:stretch>
            <a:fillRect/>
          </a:stretch>
        </p:blipFill>
        <p:spPr>
          <a:xfrm>
            <a:off x="506701" y="1092425"/>
            <a:ext cx="2982850" cy="2140700"/>
          </a:xfrm>
          <a:prstGeom prst="rect">
            <a:avLst/>
          </a:prstGeom>
          <a:noFill/>
          <a:ln>
            <a:noFill/>
          </a:ln>
        </p:spPr>
      </p:pic>
      <p:pic>
        <p:nvPicPr>
          <p:cNvPr id="109" name="Google Shape;109;p22" descr="Image result for online dating machine learning"/>
          <p:cNvPicPr preferRelativeResize="0"/>
          <p:nvPr/>
        </p:nvPicPr>
        <p:blipFill>
          <a:blip r:embed="rId5">
            <a:alphaModFix/>
          </a:blip>
          <a:stretch>
            <a:fillRect/>
          </a:stretch>
        </p:blipFill>
        <p:spPr>
          <a:xfrm>
            <a:off x="1156813" y="3281150"/>
            <a:ext cx="1682625" cy="1749925"/>
          </a:xfrm>
          <a:prstGeom prst="rect">
            <a:avLst/>
          </a:prstGeom>
          <a:noFill/>
          <a:ln>
            <a:noFill/>
          </a:ln>
        </p:spPr>
      </p:pic>
      <p:pic>
        <p:nvPicPr>
          <p:cNvPr id="110" name="Google Shape;110;p22"/>
          <p:cNvPicPr preferRelativeResize="0"/>
          <p:nvPr/>
        </p:nvPicPr>
        <p:blipFill>
          <a:blip r:embed="rId6">
            <a:alphaModFix/>
          </a:blip>
          <a:stretch>
            <a:fillRect/>
          </a:stretch>
        </p:blipFill>
        <p:spPr>
          <a:xfrm>
            <a:off x="6007625" y="2313625"/>
            <a:ext cx="3030925" cy="2344824"/>
          </a:xfrm>
          <a:prstGeom prst="rect">
            <a:avLst/>
          </a:prstGeom>
          <a:noFill/>
          <a:ln>
            <a:noFill/>
          </a:ln>
        </p:spPr>
      </p:pic>
      <p:sp>
        <p:nvSpPr>
          <p:cNvPr id="111" name="Google Shape;111;p22"/>
          <p:cNvSpPr txBox="1"/>
          <p:nvPr/>
        </p:nvSpPr>
        <p:spPr>
          <a:xfrm>
            <a:off x="3871650" y="4176975"/>
            <a:ext cx="1400700" cy="6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(Demo)</a:t>
            </a:r>
            <a:endParaRPr sz="2400">
              <a:solidFill>
                <a:srgbClr val="3B7EA1"/>
              </a:solidFill>
            </a:endParaRPr>
          </a:p>
        </p:txBody>
      </p:sp>
    </p:spTree>
    <p:extLst>
      <p:ext uri="{BB962C8B-B14F-4D97-AF65-F5344CB8AC3E}">
        <p14:creationId xmlns:p14="http://schemas.microsoft.com/office/powerpoint/2010/main" val="2219291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8"/>
                                        </p:tgtEl>
                                        <p:attrNameLst>
                                          <p:attrName>style.visibility</p:attrName>
                                        </p:attrNameLst>
                                      </p:cBhvr>
                                      <p:to>
                                        <p:strVal val="visible"/>
                                      </p:to>
                                    </p:set>
                                    <p:animEffect transition="in" filter="fade">
                                      <p:cBhvr>
                                        <p:cTn id="7" dur="1"/>
                                        <p:tgtEl>
                                          <p:spTgt spid="10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9"/>
                                        </p:tgtEl>
                                        <p:attrNameLst>
                                          <p:attrName>style.visibility</p:attrName>
                                        </p:attrNameLst>
                                      </p:cBhvr>
                                      <p:to>
                                        <p:strVal val="visible"/>
                                      </p:to>
                                    </p:set>
                                    <p:animEffect transition="in" filter="fade">
                                      <p:cBhvr>
                                        <p:cTn id="12" dur="1"/>
                                        <p:tgtEl>
                                          <p:spTgt spid="10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7"/>
                                        </p:tgtEl>
                                        <p:attrNameLst>
                                          <p:attrName>style.visibility</p:attrName>
                                        </p:attrNameLst>
                                      </p:cBhvr>
                                      <p:to>
                                        <p:strVal val="visible"/>
                                      </p:to>
                                    </p:set>
                                    <p:animEffect transition="in" filter="fade">
                                      <p:cBhvr>
                                        <p:cTn id="17" dur="1"/>
                                        <p:tgtEl>
                                          <p:spTgt spid="10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0"/>
                                        </p:tgtEl>
                                        <p:attrNameLst>
                                          <p:attrName>style.visibility</p:attrName>
                                        </p:attrNameLst>
                                      </p:cBhvr>
                                      <p:to>
                                        <p:strVal val="visible"/>
                                      </p:to>
                                    </p:set>
                                    <p:animEffect transition="in" filter="fade">
                                      <p:cBhvr>
                                        <p:cTn id="22" dur="1"/>
                                        <p:tgtEl>
                                          <p:spTgt spid="1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1"/>
                                        </p:tgtEl>
                                        <p:attrNameLst>
                                          <p:attrName>style.visibility</p:attrName>
                                        </p:attrNameLst>
                                      </p:cBhvr>
                                      <p:to>
                                        <p:strVal val="visible"/>
                                      </p:to>
                                    </p:set>
                                    <p:animEffect transition="in" filter="fade">
                                      <p:cBhvr>
                                        <p:cTn id="27" dur="1"/>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4"/>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Classifiers</a:t>
            </a:r>
            <a:endParaRPr/>
          </a:p>
        </p:txBody>
      </p:sp>
    </p:spTree>
    <p:extLst>
      <p:ext uri="{BB962C8B-B14F-4D97-AF65-F5344CB8AC3E}">
        <p14:creationId xmlns:p14="http://schemas.microsoft.com/office/powerpoint/2010/main" val="9274636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5"/>
          <p:cNvSpPr/>
          <p:nvPr/>
        </p:nvSpPr>
        <p:spPr>
          <a:xfrm>
            <a:off x="3020188" y="1671400"/>
            <a:ext cx="3231300" cy="4812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8" name="Google Shape;128;p25"/>
          <p:cNvSpPr txBox="1">
            <a:spLocks noGrp="1"/>
          </p:cNvSpPr>
          <p:nvPr>
            <p:ph type="title"/>
          </p:nvPr>
        </p:nvSpPr>
        <p:spPr>
          <a:xfrm>
            <a:off x="457200" y="205975"/>
            <a:ext cx="81855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Training a Classifier</a:t>
            </a:r>
            <a:endParaRPr/>
          </a:p>
        </p:txBody>
      </p:sp>
      <p:sp>
        <p:nvSpPr>
          <p:cNvPr id="129" name="Google Shape;129;p25"/>
          <p:cNvSpPr/>
          <p:nvPr/>
        </p:nvSpPr>
        <p:spPr>
          <a:xfrm>
            <a:off x="3545700" y="1143418"/>
            <a:ext cx="2052600" cy="15321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pPr>
            <a:r>
              <a:rPr lang="en" sz="2400" b="1"/>
              <a:t>Classifier</a:t>
            </a:r>
            <a:endParaRPr sz="2400" b="1"/>
          </a:p>
        </p:txBody>
      </p:sp>
      <p:sp>
        <p:nvSpPr>
          <p:cNvPr id="130" name="Google Shape;130;p25"/>
          <p:cNvSpPr txBox="1"/>
          <p:nvPr/>
        </p:nvSpPr>
        <p:spPr>
          <a:xfrm>
            <a:off x="821975" y="1399800"/>
            <a:ext cx="2052600" cy="9723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 sz="2400"/>
              <a:t>Attributes of an example</a:t>
            </a:r>
            <a:endParaRPr sz="2400"/>
          </a:p>
        </p:txBody>
      </p:sp>
      <p:sp>
        <p:nvSpPr>
          <p:cNvPr id="131" name="Google Shape;131;p25"/>
          <p:cNvSpPr txBox="1"/>
          <p:nvPr/>
        </p:nvSpPr>
        <p:spPr>
          <a:xfrm>
            <a:off x="6590100" y="1399800"/>
            <a:ext cx="2229900" cy="972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400"/>
              <a:t>Predicted label of the example</a:t>
            </a:r>
            <a:endParaRPr sz="2400"/>
          </a:p>
        </p:txBody>
      </p:sp>
      <p:sp>
        <p:nvSpPr>
          <p:cNvPr id="132" name="Google Shape;132;p25"/>
          <p:cNvSpPr/>
          <p:nvPr/>
        </p:nvSpPr>
        <p:spPr>
          <a:xfrm>
            <a:off x="743550" y="3138150"/>
            <a:ext cx="1591200" cy="1296600"/>
          </a:xfrm>
          <a:prstGeom prst="rect">
            <a:avLst/>
          </a:prstGeom>
          <a:solidFill>
            <a:srgbClr val="3B7EA1"/>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 sz="1800" b="1">
                <a:solidFill>
                  <a:schemeClr val="lt1"/>
                </a:solidFill>
              </a:rPr>
              <a:t>Population</a:t>
            </a:r>
            <a:endParaRPr sz="1800" b="1">
              <a:solidFill>
                <a:schemeClr val="lt1"/>
              </a:solidFill>
            </a:endParaRPr>
          </a:p>
        </p:txBody>
      </p:sp>
      <p:sp>
        <p:nvSpPr>
          <p:cNvPr id="133" name="Google Shape;133;p25"/>
          <p:cNvSpPr/>
          <p:nvPr/>
        </p:nvSpPr>
        <p:spPr>
          <a:xfrm>
            <a:off x="4094597" y="3354300"/>
            <a:ext cx="1171800" cy="864300"/>
          </a:xfrm>
          <a:prstGeom prst="rect">
            <a:avLst/>
          </a:prstGeom>
          <a:solidFill>
            <a:srgbClr val="C4820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Labels</a:t>
            </a:r>
            <a:endParaRPr sz="1800" b="1">
              <a:solidFill>
                <a:schemeClr val="lt1"/>
              </a:solidFill>
            </a:endParaRPr>
          </a:p>
        </p:txBody>
      </p:sp>
      <p:grpSp>
        <p:nvGrpSpPr>
          <p:cNvPr id="134" name="Google Shape;134;p25"/>
          <p:cNvGrpSpPr/>
          <p:nvPr/>
        </p:nvGrpSpPr>
        <p:grpSpPr>
          <a:xfrm>
            <a:off x="2475901" y="3354300"/>
            <a:ext cx="1618696" cy="864300"/>
            <a:chOff x="2475901" y="3354300"/>
            <a:chExt cx="1618696" cy="864300"/>
          </a:xfrm>
        </p:grpSpPr>
        <p:sp>
          <p:nvSpPr>
            <p:cNvPr id="135" name="Google Shape;135;p25"/>
            <p:cNvSpPr/>
            <p:nvPr/>
          </p:nvSpPr>
          <p:spPr>
            <a:xfrm>
              <a:off x="2922797" y="3354300"/>
              <a:ext cx="1171800" cy="864300"/>
            </a:xfrm>
            <a:prstGeom prst="rect">
              <a:avLst/>
            </a:prstGeom>
            <a:solidFill>
              <a:srgbClr val="3B7EA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Sample</a:t>
              </a:r>
              <a:endParaRPr sz="1800" b="1">
                <a:solidFill>
                  <a:schemeClr val="lt1"/>
                </a:solidFill>
              </a:endParaRPr>
            </a:p>
          </p:txBody>
        </p:sp>
        <p:sp>
          <p:nvSpPr>
            <p:cNvPr id="136" name="Google Shape;136;p25"/>
            <p:cNvSpPr/>
            <p:nvPr/>
          </p:nvSpPr>
          <p:spPr>
            <a:xfrm>
              <a:off x="2475901" y="3545850"/>
              <a:ext cx="221100" cy="481200"/>
            </a:xfrm>
            <a:prstGeom prst="rightArrow">
              <a:avLst>
                <a:gd name="adj1" fmla="val 50000"/>
                <a:gd name="adj2" fmla="val 671509"/>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37" name="Google Shape;137;p25"/>
          <p:cNvGrpSpPr/>
          <p:nvPr/>
        </p:nvGrpSpPr>
        <p:grpSpPr>
          <a:xfrm>
            <a:off x="2838150" y="3297743"/>
            <a:ext cx="4481000" cy="1073056"/>
            <a:chOff x="2838150" y="3297743"/>
            <a:chExt cx="4481000" cy="1073056"/>
          </a:xfrm>
        </p:grpSpPr>
        <p:grpSp>
          <p:nvGrpSpPr>
            <p:cNvPr id="138" name="Google Shape;138;p25"/>
            <p:cNvGrpSpPr/>
            <p:nvPr/>
          </p:nvGrpSpPr>
          <p:grpSpPr>
            <a:xfrm>
              <a:off x="5524625" y="3297743"/>
              <a:ext cx="1794525" cy="549907"/>
              <a:chOff x="5524625" y="3297743"/>
              <a:chExt cx="1794525" cy="549907"/>
            </a:xfrm>
          </p:grpSpPr>
          <p:sp>
            <p:nvSpPr>
              <p:cNvPr id="139" name="Google Shape;139;p25"/>
              <p:cNvSpPr/>
              <p:nvPr/>
            </p:nvSpPr>
            <p:spPr>
              <a:xfrm>
                <a:off x="5524625" y="3297750"/>
                <a:ext cx="1171800" cy="549900"/>
              </a:xfrm>
              <a:prstGeom prst="rect">
                <a:avLst/>
              </a:prstGeom>
              <a:solidFill>
                <a:srgbClr val="3B7EA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rPr>
                  <a:t>Training</a:t>
                </a:r>
                <a:endParaRPr sz="1800" b="1">
                  <a:solidFill>
                    <a:schemeClr val="lt1"/>
                  </a:solidFill>
                </a:endParaRPr>
              </a:p>
            </p:txBody>
          </p:sp>
          <p:sp>
            <p:nvSpPr>
              <p:cNvPr id="140" name="Google Shape;140;p25"/>
              <p:cNvSpPr/>
              <p:nvPr/>
            </p:nvSpPr>
            <p:spPr>
              <a:xfrm>
                <a:off x="6696650" y="3297743"/>
                <a:ext cx="622500" cy="549900"/>
              </a:xfrm>
              <a:prstGeom prst="rect">
                <a:avLst/>
              </a:prstGeom>
              <a:solidFill>
                <a:srgbClr val="C4820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Set</a:t>
                </a:r>
                <a:endParaRPr sz="1800" b="1">
                  <a:solidFill>
                    <a:schemeClr val="lt1"/>
                  </a:solidFill>
                </a:endParaRPr>
              </a:p>
            </p:txBody>
          </p:sp>
        </p:grpSp>
        <p:cxnSp>
          <p:nvCxnSpPr>
            <p:cNvPr id="141" name="Google Shape;141;p25"/>
            <p:cNvCxnSpPr/>
            <p:nvPr/>
          </p:nvCxnSpPr>
          <p:spPr>
            <a:xfrm>
              <a:off x="2838150" y="3963300"/>
              <a:ext cx="2583000" cy="0"/>
            </a:xfrm>
            <a:prstGeom prst="straightConnector1">
              <a:avLst/>
            </a:prstGeom>
            <a:noFill/>
            <a:ln w="28575" cap="flat" cmpd="sng">
              <a:solidFill>
                <a:srgbClr val="000000"/>
              </a:solidFill>
              <a:prstDash val="dash"/>
              <a:round/>
              <a:headEnd type="none" w="med" len="med"/>
              <a:tailEnd type="none" w="med" len="med"/>
            </a:ln>
          </p:spPr>
        </p:cxnSp>
        <p:grpSp>
          <p:nvGrpSpPr>
            <p:cNvPr id="142" name="Google Shape;142;p25"/>
            <p:cNvGrpSpPr/>
            <p:nvPr/>
          </p:nvGrpSpPr>
          <p:grpSpPr>
            <a:xfrm>
              <a:off x="5524625" y="4066292"/>
              <a:ext cx="1794525" cy="304508"/>
              <a:chOff x="5524625" y="4066292"/>
              <a:chExt cx="1794525" cy="304508"/>
            </a:xfrm>
          </p:grpSpPr>
          <p:sp>
            <p:nvSpPr>
              <p:cNvPr id="143" name="Google Shape;143;p25"/>
              <p:cNvSpPr/>
              <p:nvPr/>
            </p:nvSpPr>
            <p:spPr>
              <a:xfrm>
                <a:off x="5524625" y="4066300"/>
                <a:ext cx="1171800" cy="304500"/>
              </a:xfrm>
              <a:prstGeom prst="rect">
                <a:avLst/>
              </a:prstGeom>
              <a:solidFill>
                <a:srgbClr val="3B7EA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rPr>
                  <a:t>Test</a:t>
                </a:r>
                <a:endParaRPr sz="1800" b="1">
                  <a:solidFill>
                    <a:schemeClr val="lt1"/>
                  </a:solidFill>
                </a:endParaRPr>
              </a:p>
            </p:txBody>
          </p:sp>
          <p:sp>
            <p:nvSpPr>
              <p:cNvPr id="144" name="Google Shape;144;p25"/>
              <p:cNvSpPr/>
              <p:nvPr/>
            </p:nvSpPr>
            <p:spPr>
              <a:xfrm>
                <a:off x="6696650" y="4066292"/>
                <a:ext cx="622500" cy="304500"/>
              </a:xfrm>
              <a:prstGeom prst="rect">
                <a:avLst/>
              </a:prstGeom>
              <a:solidFill>
                <a:srgbClr val="C4820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Set</a:t>
                </a:r>
                <a:endParaRPr sz="1800" b="1">
                  <a:solidFill>
                    <a:schemeClr val="lt1"/>
                  </a:solidFill>
                </a:endParaRPr>
              </a:p>
            </p:txBody>
          </p:sp>
        </p:grpSp>
      </p:grpSp>
      <p:sp>
        <p:nvSpPr>
          <p:cNvPr id="145" name="Google Shape;145;p25"/>
          <p:cNvSpPr/>
          <p:nvPr/>
        </p:nvSpPr>
        <p:spPr>
          <a:xfrm>
            <a:off x="7442150" y="2372100"/>
            <a:ext cx="1439100" cy="1402500"/>
          </a:xfrm>
          <a:prstGeom prst="wedgeRoundRectCallout">
            <a:avLst>
              <a:gd name="adj1" fmla="val -56589"/>
              <a:gd name="adj2" fmla="val 24524"/>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r>
              <a:rPr lang="en" sz="1600"/>
              <a:t>Model the association between attributes &amp; labels</a:t>
            </a:r>
            <a:endParaRPr sz="1600"/>
          </a:p>
        </p:txBody>
      </p:sp>
      <p:sp>
        <p:nvSpPr>
          <p:cNvPr id="146" name="Google Shape;146;p25"/>
          <p:cNvSpPr/>
          <p:nvPr/>
        </p:nvSpPr>
        <p:spPr>
          <a:xfrm>
            <a:off x="7442150" y="3858325"/>
            <a:ext cx="1439100" cy="846300"/>
          </a:xfrm>
          <a:prstGeom prst="wedgeRoundRectCallout">
            <a:avLst>
              <a:gd name="adj1" fmla="val -57838"/>
              <a:gd name="adj2" fmla="val -11411"/>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r>
              <a:rPr lang="en" sz="1600"/>
              <a:t>Estimate the accuracy of the classifier</a:t>
            </a:r>
            <a:endParaRPr sz="1600"/>
          </a:p>
        </p:txBody>
      </p:sp>
    </p:spTree>
    <p:extLst>
      <p:ext uri="{BB962C8B-B14F-4D97-AF65-F5344CB8AC3E}">
        <p14:creationId xmlns:p14="http://schemas.microsoft.com/office/powerpoint/2010/main" val="4010758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fade">
                                      <p:cBhvr>
                                        <p:cTn id="7" dur="1"/>
                                        <p:tgtEl>
                                          <p:spTgt spid="1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4"/>
                                        </p:tgtEl>
                                        <p:attrNameLst>
                                          <p:attrName>style.visibility</p:attrName>
                                        </p:attrNameLst>
                                      </p:cBhvr>
                                      <p:to>
                                        <p:strVal val="visible"/>
                                      </p:to>
                                    </p:set>
                                    <p:animEffect transition="in" filter="fade">
                                      <p:cBhvr>
                                        <p:cTn id="12" dur="1"/>
                                        <p:tgtEl>
                                          <p:spTgt spid="13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3"/>
                                        </p:tgtEl>
                                        <p:attrNameLst>
                                          <p:attrName>style.visibility</p:attrName>
                                        </p:attrNameLst>
                                      </p:cBhvr>
                                      <p:to>
                                        <p:strVal val="visible"/>
                                      </p:to>
                                    </p:set>
                                    <p:animEffect transition="in" filter="fade">
                                      <p:cBhvr>
                                        <p:cTn id="17" dur="1"/>
                                        <p:tgtEl>
                                          <p:spTgt spid="13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7"/>
                                        </p:tgtEl>
                                        <p:attrNameLst>
                                          <p:attrName>style.visibility</p:attrName>
                                        </p:attrNameLst>
                                      </p:cBhvr>
                                      <p:to>
                                        <p:strVal val="visible"/>
                                      </p:to>
                                    </p:set>
                                    <p:animEffect transition="in" filter="fade">
                                      <p:cBhvr>
                                        <p:cTn id="22" dur="1"/>
                                        <p:tgtEl>
                                          <p:spTgt spid="13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5"/>
                                        </p:tgtEl>
                                        <p:attrNameLst>
                                          <p:attrName>style.visibility</p:attrName>
                                        </p:attrNameLst>
                                      </p:cBhvr>
                                      <p:to>
                                        <p:strVal val="visible"/>
                                      </p:to>
                                    </p:set>
                                    <p:animEffect transition="in" filter="fade">
                                      <p:cBhvr>
                                        <p:cTn id="27" dur="1"/>
                                        <p:tgtEl>
                                          <p:spTgt spid="14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46"/>
                                        </p:tgtEl>
                                        <p:attrNameLst>
                                          <p:attrName>style.visibility</p:attrName>
                                        </p:attrNameLst>
                                      </p:cBhvr>
                                      <p:to>
                                        <p:strVal val="visible"/>
                                      </p:to>
                                    </p:set>
                                    <p:animEffect transition="in" filter="fade">
                                      <p:cBhvr>
                                        <p:cTn id="32" dur="1"/>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6"/>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Announcements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8"/>
          <p:cNvSpPr txBox="1">
            <a:spLocks noGrp="1"/>
          </p:cNvSpPr>
          <p:nvPr>
            <p:ph type="ctrTitle"/>
          </p:nvPr>
        </p:nvSpPr>
        <p:spPr>
          <a:prstGeom prst="rect">
            <a:avLst/>
          </a:prstGeom>
        </p:spPr>
        <p:txBody>
          <a:bodyPr spcFirstLastPara="1" wrap="square" lIns="91425" tIns="91425" rIns="91425" bIns="91425" anchor="b" anchorCtr="0">
            <a:noAutofit/>
          </a:bodyPr>
          <a:lstStyle/>
          <a:p>
            <a:pPr lvl="0"/>
            <a:r>
              <a:rPr lang="en" dirty="0"/>
              <a:t>Module 10</a:t>
            </a:r>
            <a:endParaRPr dirty="0"/>
          </a:p>
        </p:txBody>
      </p:sp>
      <p:sp>
        <p:nvSpPr>
          <p:cNvPr id="125" name="Google Shape;125;p28"/>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Classifiers</a:t>
            </a:r>
            <a:endParaRPr/>
          </a:p>
        </p:txBody>
      </p:sp>
    </p:spTree>
    <p:extLst>
      <p:ext uri="{BB962C8B-B14F-4D97-AF65-F5344CB8AC3E}">
        <p14:creationId xmlns:p14="http://schemas.microsoft.com/office/powerpoint/2010/main" val="27359031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Announcements</a:t>
            </a:r>
            <a:endParaRPr/>
          </a:p>
        </p:txBody>
      </p:sp>
    </p:spTree>
    <p:extLst>
      <p:ext uri="{BB962C8B-B14F-4D97-AF65-F5344CB8AC3E}">
        <p14:creationId xmlns:p14="http://schemas.microsoft.com/office/powerpoint/2010/main" val="30549175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3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Classifiers</a:t>
            </a:r>
            <a:endParaRPr/>
          </a:p>
        </p:txBody>
      </p:sp>
    </p:spTree>
    <p:extLst>
      <p:ext uri="{BB962C8B-B14F-4D97-AF65-F5344CB8AC3E}">
        <p14:creationId xmlns:p14="http://schemas.microsoft.com/office/powerpoint/2010/main" val="18297577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31"/>
          <p:cNvSpPr/>
          <p:nvPr/>
        </p:nvSpPr>
        <p:spPr>
          <a:xfrm>
            <a:off x="3020188" y="1671400"/>
            <a:ext cx="3231300" cy="4812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1" name="Google Shape;141;p31"/>
          <p:cNvSpPr txBox="1">
            <a:spLocks noGrp="1"/>
          </p:cNvSpPr>
          <p:nvPr>
            <p:ph type="title"/>
          </p:nvPr>
        </p:nvSpPr>
        <p:spPr>
          <a:xfrm>
            <a:off x="457200" y="205975"/>
            <a:ext cx="81855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Training a Classifier</a:t>
            </a:r>
            <a:endParaRPr/>
          </a:p>
        </p:txBody>
      </p:sp>
      <p:sp>
        <p:nvSpPr>
          <p:cNvPr id="142" name="Google Shape;142;p31"/>
          <p:cNvSpPr/>
          <p:nvPr/>
        </p:nvSpPr>
        <p:spPr>
          <a:xfrm>
            <a:off x="3545700" y="1143418"/>
            <a:ext cx="2052600" cy="15321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pPr>
            <a:r>
              <a:rPr lang="en" sz="2400" b="1"/>
              <a:t>Classifier</a:t>
            </a:r>
            <a:endParaRPr sz="2400" b="1"/>
          </a:p>
        </p:txBody>
      </p:sp>
      <p:sp>
        <p:nvSpPr>
          <p:cNvPr id="143" name="Google Shape;143;p31"/>
          <p:cNvSpPr txBox="1"/>
          <p:nvPr/>
        </p:nvSpPr>
        <p:spPr>
          <a:xfrm>
            <a:off x="821975" y="1399800"/>
            <a:ext cx="2052600" cy="9723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 sz="2400"/>
              <a:t>Attributes of an example</a:t>
            </a:r>
            <a:endParaRPr sz="2400"/>
          </a:p>
        </p:txBody>
      </p:sp>
      <p:sp>
        <p:nvSpPr>
          <p:cNvPr id="144" name="Google Shape;144;p31"/>
          <p:cNvSpPr txBox="1"/>
          <p:nvPr/>
        </p:nvSpPr>
        <p:spPr>
          <a:xfrm>
            <a:off x="6590100" y="1399800"/>
            <a:ext cx="2229900" cy="972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400"/>
              <a:t>Predicted label of the example</a:t>
            </a:r>
            <a:endParaRPr sz="2400"/>
          </a:p>
        </p:txBody>
      </p:sp>
      <p:sp>
        <p:nvSpPr>
          <p:cNvPr id="145" name="Google Shape;145;p31"/>
          <p:cNvSpPr/>
          <p:nvPr/>
        </p:nvSpPr>
        <p:spPr>
          <a:xfrm>
            <a:off x="743550" y="3138150"/>
            <a:ext cx="1591200" cy="1296600"/>
          </a:xfrm>
          <a:prstGeom prst="rect">
            <a:avLst/>
          </a:prstGeom>
          <a:solidFill>
            <a:srgbClr val="3B7EA1"/>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 sz="1800" b="1">
                <a:solidFill>
                  <a:schemeClr val="lt1"/>
                </a:solidFill>
              </a:rPr>
              <a:t>Population</a:t>
            </a:r>
            <a:endParaRPr sz="1800" b="1">
              <a:solidFill>
                <a:schemeClr val="lt1"/>
              </a:solidFill>
            </a:endParaRPr>
          </a:p>
        </p:txBody>
      </p:sp>
      <p:sp>
        <p:nvSpPr>
          <p:cNvPr id="146" name="Google Shape;146;p31"/>
          <p:cNvSpPr/>
          <p:nvPr/>
        </p:nvSpPr>
        <p:spPr>
          <a:xfrm>
            <a:off x="4094597" y="3354300"/>
            <a:ext cx="1171800" cy="864300"/>
          </a:xfrm>
          <a:prstGeom prst="rect">
            <a:avLst/>
          </a:prstGeom>
          <a:solidFill>
            <a:srgbClr val="C4820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Labels</a:t>
            </a:r>
            <a:endParaRPr sz="1800" b="1">
              <a:solidFill>
                <a:schemeClr val="lt1"/>
              </a:solidFill>
            </a:endParaRPr>
          </a:p>
        </p:txBody>
      </p:sp>
      <p:grpSp>
        <p:nvGrpSpPr>
          <p:cNvPr id="147" name="Google Shape;147;p31"/>
          <p:cNvGrpSpPr/>
          <p:nvPr/>
        </p:nvGrpSpPr>
        <p:grpSpPr>
          <a:xfrm>
            <a:off x="2475901" y="3354300"/>
            <a:ext cx="1618696" cy="864300"/>
            <a:chOff x="2475901" y="3354300"/>
            <a:chExt cx="1618696" cy="864300"/>
          </a:xfrm>
        </p:grpSpPr>
        <p:sp>
          <p:nvSpPr>
            <p:cNvPr id="148" name="Google Shape;148;p31"/>
            <p:cNvSpPr/>
            <p:nvPr/>
          </p:nvSpPr>
          <p:spPr>
            <a:xfrm>
              <a:off x="2922797" y="3354300"/>
              <a:ext cx="1171800" cy="864300"/>
            </a:xfrm>
            <a:prstGeom prst="rect">
              <a:avLst/>
            </a:prstGeom>
            <a:solidFill>
              <a:srgbClr val="3B7EA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Sample</a:t>
              </a:r>
              <a:endParaRPr sz="1800" b="1">
                <a:solidFill>
                  <a:schemeClr val="lt1"/>
                </a:solidFill>
              </a:endParaRPr>
            </a:p>
          </p:txBody>
        </p:sp>
        <p:sp>
          <p:nvSpPr>
            <p:cNvPr id="149" name="Google Shape;149;p31"/>
            <p:cNvSpPr/>
            <p:nvPr/>
          </p:nvSpPr>
          <p:spPr>
            <a:xfrm>
              <a:off x="2475901" y="3545850"/>
              <a:ext cx="221100" cy="481200"/>
            </a:xfrm>
            <a:prstGeom prst="rightArrow">
              <a:avLst>
                <a:gd name="adj1" fmla="val 50000"/>
                <a:gd name="adj2" fmla="val 671509"/>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50" name="Google Shape;150;p31"/>
          <p:cNvGrpSpPr/>
          <p:nvPr/>
        </p:nvGrpSpPr>
        <p:grpSpPr>
          <a:xfrm>
            <a:off x="2838150" y="3297743"/>
            <a:ext cx="4481000" cy="1073056"/>
            <a:chOff x="2838150" y="3297743"/>
            <a:chExt cx="4481000" cy="1073056"/>
          </a:xfrm>
        </p:grpSpPr>
        <p:grpSp>
          <p:nvGrpSpPr>
            <p:cNvPr id="151" name="Google Shape;151;p31"/>
            <p:cNvGrpSpPr/>
            <p:nvPr/>
          </p:nvGrpSpPr>
          <p:grpSpPr>
            <a:xfrm>
              <a:off x="5524625" y="3297743"/>
              <a:ext cx="1794525" cy="549907"/>
              <a:chOff x="5524625" y="3297743"/>
              <a:chExt cx="1794525" cy="549907"/>
            </a:xfrm>
          </p:grpSpPr>
          <p:sp>
            <p:nvSpPr>
              <p:cNvPr id="152" name="Google Shape;152;p31"/>
              <p:cNvSpPr/>
              <p:nvPr/>
            </p:nvSpPr>
            <p:spPr>
              <a:xfrm>
                <a:off x="5524625" y="3297750"/>
                <a:ext cx="1171800" cy="549900"/>
              </a:xfrm>
              <a:prstGeom prst="rect">
                <a:avLst/>
              </a:prstGeom>
              <a:solidFill>
                <a:srgbClr val="3B7EA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rPr>
                  <a:t>Training</a:t>
                </a:r>
                <a:endParaRPr sz="1800" b="1">
                  <a:solidFill>
                    <a:schemeClr val="lt1"/>
                  </a:solidFill>
                </a:endParaRPr>
              </a:p>
            </p:txBody>
          </p:sp>
          <p:sp>
            <p:nvSpPr>
              <p:cNvPr id="153" name="Google Shape;153;p31"/>
              <p:cNvSpPr/>
              <p:nvPr/>
            </p:nvSpPr>
            <p:spPr>
              <a:xfrm>
                <a:off x="6696650" y="3297743"/>
                <a:ext cx="622500" cy="549900"/>
              </a:xfrm>
              <a:prstGeom prst="rect">
                <a:avLst/>
              </a:prstGeom>
              <a:solidFill>
                <a:srgbClr val="C4820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Set</a:t>
                </a:r>
                <a:endParaRPr sz="1800" b="1">
                  <a:solidFill>
                    <a:schemeClr val="lt1"/>
                  </a:solidFill>
                </a:endParaRPr>
              </a:p>
            </p:txBody>
          </p:sp>
        </p:grpSp>
        <p:cxnSp>
          <p:nvCxnSpPr>
            <p:cNvPr id="154" name="Google Shape;154;p31"/>
            <p:cNvCxnSpPr/>
            <p:nvPr/>
          </p:nvCxnSpPr>
          <p:spPr>
            <a:xfrm>
              <a:off x="2838150" y="3963300"/>
              <a:ext cx="2583000" cy="0"/>
            </a:xfrm>
            <a:prstGeom prst="straightConnector1">
              <a:avLst/>
            </a:prstGeom>
            <a:noFill/>
            <a:ln w="28575" cap="flat" cmpd="sng">
              <a:solidFill>
                <a:srgbClr val="000000"/>
              </a:solidFill>
              <a:prstDash val="dash"/>
              <a:round/>
              <a:headEnd type="none" w="med" len="med"/>
              <a:tailEnd type="none" w="med" len="med"/>
            </a:ln>
          </p:spPr>
        </p:cxnSp>
        <p:grpSp>
          <p:nvGrpSpPr>
            <p:cNvPr id="155" name="Google Shape;155;p31"/>
            <p:cNvGrpSpPr/>
            <p:nvPr/>
          </p:nvGrpSpPr>
          <p:grpSpPr>
            <a:xfrm>
              <a:off x="5524625" y="4066292"/>
              <a:ext cx="1794525" cy="304508"/>
              <a:chOff x="5524625" y="4066292"/>
              <a:chExt cx="1794525" cy="304508"/>
            </a:xfrm>
          </p:grpSpPr>
          <p:sp>
            <p:nvSpPr>
              <p:cNvPr id="156" name="Google Shape;156;p31"/>
              <p:cNvSpPr/>
              <p:nvPr/>
            </p:nvSpPr>
            <p:spPr>
              <a:xfrm>
                <a:off x="5524625" y="4066300"/>
                <a:ext cx="1171800" cy="304500"/>
              </a:xfrm>
              <a:prstGeom prst="rect">
                <a:avLst/>
              </a:prstGeom>
              <a:solidFill>
                <a:srgbClr val="3B7EA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rPr>
                  <a:t>Test</a:t>
                </a:r>
                <a:endParaRPr sz="1800" b="1">
                  <a:solidFill>
                    <a:schemeClr val="lt1"/>
                  </a:solidFill>
                </a:endParaRPr>
              </a:p>
            </p:txBody>
          </p:sp>
          <p:sp>
            <p:nvSpPr>
              <p:cNvPr id="157" name="Google Shape;157;p31"/>
              <p:cNvSpPr/>
              <p:nvPr/>
            </p:nvSpPr>
            <p:spPr>
              <a:xfrm>
                <a:off x="6696650" y="4066292"/>
                <a:ext cx="622500" cy="304500"/>
              </a:xfrm>
              <a:prstGeom prst="rect">
                <a:avLst/>
              </a:prstGeom>
              <a:solidFill>
                <a:srgbClr val="C4820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Set</a:t>
                </a:r>
                <a:endParaRPr sz="1800" b="1">
                  <a:solidFill>
                    <a:schemeClr val="lt1"/>
                  </a:solidFill>
                </a:endParaRPr>
              </a:p>
            </p:txBody>
          </p:sp>
        </p:grpSp>
      </p:grpSp>
      <p:sp>
        <p:nvSpPr>
          <p:cNvPr id="158" name="Google Shape;158;p31"/>
          <p:cNvSpPr/>
          <p:nvPr/>
        </p:nvSpPr>
        <p:spPr>
          <a:xfrm>
            <a:off x="7442150" y="2372100"/>
            <a:ext cx="1439100" cy="1402500"/>
          </a:xfrm>
          <a:prstGeom prst="wedgeRoundRectCallout">
            <a:avLst>
              <a:gd name="adj1" fmla="val -56589"/>
              <a:gd name="adj2" fmla="val 24524"/>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r>
              <a:rPr lang="en" sz="1600"/>
              <a:t>Model the association between attributes &amp; labels</a:t>
            </a:r>
            <a:endParaRPr sz="1600"/>
          </a:p>
        </p:txBody>
      </p:sp>
      <p:sp>
        <p:nvSpPr>
          <p:cNvPr id="159" name="Google Shape;159;p31"/>
          <p:cNvSpPr/>
          <p:nvPr/>
        </p:nvSpPr>
        <p:spPr>
          <a:xfrm>
            <a:off x="7442150" y="3847650"/>
            <a:ext cx="1439100" cy="846300"/>
          </a:xfrm>
          <a:prstGeom prst="wedgeRoundRectCallout">
            <a:avLst>
              <a:gd name="adj1" fmla="val -57838"/>
              <a:gd name="adj2" fmla="val -11411"/>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r>
              <a:rPr lang="en" sz="1600"/>
              <a:t>Estimate the accuracy of the classifier</a:t>
            </a:r>
            <a:endParaRPr sz="1600"/>
          </a:p>
        </p:txBody>
      </p:sp>
    </p:spTree>
    <p:extLst>
      <p:ext uri="{BB962C8B-B14F-4D97-AF65-F5344CB8AC3E}">
        <p14:creationId xmlns:p14="http://schemas.microsoft.com/office/powerpoint/2010/main" val="787102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5"/>
                                        </p:tgtEl>
                                        <p:attrNameLst>
                                          <p:attrName>style.visibility</p:attrName>
                                        </p:attrNameLst>
                                      </p:cBhvr>
                                      <p:to>
                                        <p:strVal val="visible"/>
                                      </p:to>
                                    </p:set>
                                    <p:animEffect transition="in" filter="fade">
                                      <p:cBhvr>
                                        <p:cTn id="7" dur="1"/>
                                        <p:tgtEl>
                                          <p:spTgt spid="14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7"/>
                                        </p:tgtEl>
                                        <p:attrNameLst>
                                          <p:attrName>style.visibility</p:attrName>
                                        </p:attrNameLst>
                                      </p:cBhvr>
                                      <p:to>
                                        <p:strVal val="visible"/>
                                      </p:to>
                                    </p:set>
                                    <p:animEffect transition="in" filter="fade">
                                      <p:cBhvr>
                                        <p:cTn id="12" dur="1"/>
                                        <p:tgtEl>
                                          <p:spTgt spid="14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6"/>
                                        </p:tgtEl>
                                        <p:attrNameLst>
                                          <p:attrName>style.visibility</p:attrName>
                                        </p:attrNameLst>
                                      </p:cBhvr>
                                      <p:to>
                                        <p:strVal val="visible"/>
                                      </p:to>
                                    </p:set>
                                    <p:animEffect transition="in" filter="fade">
                                      <p:cBhvr>
                                        <p:cTn id="17" dur="1"/>
                                        <p:tgtEl>
                                          <p:spTgt spid="14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0"/>
                                        </p:tgtEl>
                                        <p:attrNameLst>
                                          <p:attrName>style.visibility</p:attrName>
                                        </p:attrNameLst>
                                      </p:cBhvr>
                                      <p:to>
                                        <p:strVal val="visible"/>
                                      </p:to>
                                    </p:set>
                                    <p:animEffect transition="in" filter="fade">
                                      <p:cBhvr>
                                        <p:cTn id="22" dur="1"/>
                                        <p:tgtEl>
                                          <p:spTgt spid="15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58"/>
                                        </p:tgtEl>
                                        <p:attrNameLst>
                                          <p:attrName>style.visibility</p:attrName>
                                        </p:attrNameLst>
                                      </p:cBhvr>
                                      <p:to>
                                        <p:strVal val="visible"/>
                                      </p:to>
                                    </p:set>
                                    <p:animEffect transition="in" filter="fade">
                                      <p:cBhvr>
                                        <p:cTn id="27" dur="1"/>
                                        <p:tgtEl>
                                          <p:spTgt spid="15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59"/>
                                        </p:tgtEl>
                                        <p:attrNameLst>
                                          <p:attrName>style.visibility</p:attrName>
                                        </p:attrNameLst>
                                      </p:cBhvr>
                                      <p:to>
                                        <p:strVal val="visible"/>
                                      </p:to>
                                    </p:set>
                                    <p:animEffect transition="in" filter="fade">
                                      <p:cBhvr>
                                        <p:cTn id="32" dur="1"/>
                                        <p:tgtEl>
                                          <p:spTgt spid="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2"/>
          <p:cNvSpPr/>
          <p:nvPr/>
        </p:nvSpPr>
        <p:spPr>
          <a:xfrm>
            <a:off x="3020188" y="1671400"/>
            <a:ext cx="3231300" cy="4812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5" name="Google Shape;165;p32"/>
          <p:cNvSpPr txBox="1">
            <a:spLocks noGrp="1"/>
          </p:cNvSpPr>
          <p:nvPr>
            <p:ph type="title"/>
          </p:nvPr>
        </p:nvSpPr>
        <p:spPr>
          <a:xfrm>
            <a:off x="457200" y="205975"/>
            <a:ext cx="81855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Nearest Neighbor Classifier</a:t>
            </a:r>
            <a:endParaRPr/>
          </a:p>
        </p:txBody>
      </p:sp>
      <p:sp>
        <p:nvSpPr>
          <p:cNvPr id="166" name="Google Shape;166;p32"/>
          <p:cNvSpPr/>
          <p:nvPr/>
        </p:nvSpPr>
        <p:spPr>
          <a:xfrm>
            <a:off x="3545700" y="1143418"/>
            <a:ext cx="2052600" cy="15321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u="sng"/>
              <a:t>NN Classifier</a:t>
            </a:r>
            <a:endParaRPr sz="2200" b="1" u="sng"/>
          </a:p>
          <a:p>
            <a:pPr marL="0" lvl="0" indent="0" algn="ctr" rtl="0">
              <a:spcBef>
                <a:spcPts val="0"/>
              </a:spcBef>
              <a:spcAft>
                <a:spcPts val="0"/>
              </a:spcAft>
              <a:buNone/>
            </a:pPr>
            <a:r>
              <a:rPr lang="en" sz="2000"/>
              <a:t>Use the label of the most similar training example</a:t>
            </a:r>
            <a:endParaRPr sz="2000"/>
          </a:p>
        </p:txBody>
      </p:sp>
      <p:sp>
        <p:nvSpPr>
          <p:cNvPr id="167" name="Google Shape;167;p32"/>
          <p:cNvSpPr txBox="1"/>
          <p:nvPr/>
        </p:nvSpPr>
        <p:spPr>
          <a:xfrm>
            <a:off x="821975" y="1399800"/>
            <a:ext cx="2052600" cy="972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400"/>
              <a:t>Attributes of an example</a:t>
            </a:r>
            <a:endParaRPr sz="2400"/>
          </a:p>
        </p:txBody>
      </p:sp>
      <p:sp>
        <p:nvSpPr>
          <p:cNvPr id="168" name="Google Shape;168;p32"/>
          <p:cNvSpPr txBox="1"/>
          <p:nvPr/>
        </p:nvSpPr>
        <p:spPr>
          <a:xfrm>
            <a:off x="6590100" y="1399800"/>
            <a:ext cx="2229900" cy="972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400"/>
              <a:t>Predicted label of the example</a:t>
            </a:r>
            <a:endParaRPr sz="2400"/>
          </a:p>
        </p:txBody>
      </p:sp>
      <p:sp>
        <p:nvSpPr>
          <p:cNvPr id="169" name="Google Shape;169;p32"/>
          <p:cNvSpPr/>
          <p:nvPr/>
        </p:nvSpPr>
        <p:spPr>
          <a:xfrm>
            <a:off x="743550" y="3138150"/>
            <a:ext cx="1591200" cy="1296600"/>
          </a:xfrm>
          <a:prstGeom prst="rect">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Population</a:t>
            </a:r>
            <a:endParaRPr sz="1800" b="1">
              <a:solidFill>
                <a:schemeClr val="lt1"/>
              </a:solidFill>
            </a:endParaRPr>
          </a:p>
        </p:txBody>
      </p:sp>
      <p:sp>
        <p:nvSpPr>
          <p:cNvPr id="170" name="Google Shape;170;p32"/>
          <p:cNvSpPr/>
          <p:nvPr/>
        </p:nvSpPr>
        <p:spPr>
          <a:xfrm>
            <a:off x="2922797" y="3354300"/>
            <a:ext cx="1171800" cy="864300"/>
          </a:xfrm>
          <a:prstGeom prst="rect">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Sample</a:t>
            </a:r>
            <a:endParaRPr sz="1800" b="1">
              <a:solidFill>
                <a:schemeClr val="lt1"/>
              </a:solidFill>
            </a:endParaRPr>
          </a:p>
        </p:txBody>
      </p:sp>
      <p:sp>
        <p:nvSpPr>
          <p:cNvPr id="171" name="Google Shape;171;p32"/>
          <p:cNvSpPr/>
          <p:nvPr/>
        </p:nvSpPr>
        <p:spPr>
          <a:xfrm>
            <a:off x="4094597" y="3354300"/>
            <a:ext cx="1171800" cy="864300"/>
          </a:xfrm>
          <a:prstGeom prst="rect">
            <a:avLst/>
          </a:prstGeom>
          <a:solidFill>
            <a:srgbClr val="FFE5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Labels</a:t>
            </a:r>
            <a:endParaRPr sz="1800" b="1">
              <a:solidFill>
                <a:schemeClr val="lt1"/>
              </a:solidFill>
            </a:endParaRPr>
          </a:p>
        </p:txBody>
      </p:sp>
      <p:sp>
        <p:nvSpPr>
          <p:cNvPr id="172" name="Google Shape;172;p32"/>
          <p:cNvSpPr/>
          <p:nvPr/>
        </p:nvSpPr>
        <p:spPr>
          <a:xfrm>
            <a:off x="2475901" y="3545850"/>
            <a:ext cx="221100" cy="481200"/>
          </a:xfrm>
          <a:prstGeom prst="rightArrow">
            <a:avLst>
              <a:gd name="adj1" fmla="val 50000"/>
              <a:gd name="adj2" fmla="val 671509"/>
            </a:avLst>
          </a:prstGeom>
          <a:solidFill>
            <a:srgbClr val="C9DAF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73" name="Google Shape;173;p32"/>
          <p:cNvCxnSpPr/>
          <p:nvPr/>
        </p:nvCxnSpPr>
        <p:spPr>
          <a:xfrm>
            <a:off x="2838150" y="3963300"/>
            <a:ext cx="2583000" cy="0"/>
          </a:xfrm>
          <a:prstGeom prst="straightConnector1">
            <a:avLst/>
          </a:prstGeom>
          <a:noFill/>
          <a:ln w="28575" cap="flat" cmpd="sng">
            <a:solidFill>
              <a:srgbClr val="B7B7B7"/>
            </a:solidFill>
            <a:prstDash val="dash"/>
            <a:round/>
            <a:headEnd type="none" w="med" len="med"/>
            <a:tailEnd type="none" w="med" len="med"/>
          </a:ln>
        </p:spPr>
      </p:cxnSp>
      <p:cxnSp>
        <p:nvCxnSpPr>
          <p:cNvPr id="174" name="Google Shape;174;p32"/>
          <p:cNvCxnSpPr/>
          <p:nvPr/>
        </p:nvCxnSpPr>
        <p:spPr>
          <a:xfrm>
            <a:off x="1002600" y="2571750"/>
            <a:ext cx="1473300" cy="0"/>
          </a:xfrm>
          <a:prstGeom prst="straightConnector1">
            <a:avLst/>
          </a:prstGeom>
          <a:noFill/>
          <a:ln w="76200" cap="flat" cmpd="sng">
            <a:solidFill>
              <a:srgbClr val="3B7EA1"/>
            </a:solidFill>
            <a:prstDash val="solid"/>
            <a:round/>
            <a:headEnd type="none" w="med" len="med"/>
            <a:tailEnd type="none" w="med" len="med"/>
          </a:ln>
        </p:spPr>
      </p:cxnSp>
      <p:sp>
        <p:nvSpPr>
          <p:cNvPr id="175" name="Google Shape;175;p32"/>
          <p:cNvSpPr/>
          <p:nvPr/>
        </p:nvSpPr>
        <p:spPr>
          <a:xfrm>
            <a:off x="2583100" y="2573275"/>
            <a:ext cx="2946525" cy="854500"/>
          </a:xfrm>
          <a:custGeom>
            <a:avLst/>
            <a:gdLst/>
            <a:ahLst/>
            <a:cxnLst/>
            <a:rect l="l" t="t" r="r" b="b"/>
            <a:pathLst>
              <a:path w="117861" h="34180" extrusionOk="0">
                <a:moveTo>
                  <a:pt x="0" y="0"/>
                </a:moveTo>
                <a:cubicBezTo>
                  <a:pt x="3209" y="262"/>
                  <a:pt x="14438" y="-229"/>
                  <a:pt x="19251" y="1572"/>
                </a:cubicBezTo>
                <a:cubicBezTo>
                  <a:pt x="24064" y="3373"/>
                  <a:pt x="24089" y="8413"/>
                  <a:pt x="28877" y="10805"/>
                </a:cubicBezTo>
                <a:cubicBezTo>
                  <a:pt x="33665" y="13197"/>
                  <a:pt x="37405" y="15070"/>
                  <a:pt x="47979" y="15923"/>
                </a:cubicBezTo>
                <a:cubicBezTo>
                  <a:pt x="58554" y="16776"/>
                  <a:pt x="81659" y="13535"/>
                  <a:pt x="92324" y="15923"/>
                </a:cubicBezTo>
                <a:cubicBezTo>
                  <a:pt x="102989" y="18311"/>
                  <a:pt x="107712" y="27208"/>
                  <a:pt x="111968" y="30251"/>
                </a:cubicBezTo>
                <a:cubicBezTo>
                  <a:pt x="116224" y="33294"/>
                  <a:pt x="116879" y="33525"/>
                  <a:pt x="117861" y="34180"/>
                </a:cubicBezTo>
              </a:path>
            </a:pathLst>
          </a:custGeom>
          <a:noFill/>
          <a:ln w="38100" cap="flat" cmpd="sng">
            <a:solidFill>
              <a:schemeClr val="accent5"/>
            </a:solidFill>
            <a:prstDash val="dot"/>
            <a:round/>
            <a:headEnd type="none" w="med" len="med"/>
            <a:tailEnd type="none" w="med" len="med"/>
          </a:ln>
        </p:spPr>
      </p:sp>
      <p:grpSp>
        <p:nvGrpSpPr>
          <p:cNvPr id="176" name="Google Shape;176;p32"/>
          <p:cNvGrpSpPr/>
          <p:nvPr/>
        </p:nvGrpSpPr>
        <p:grpSpPr>
          <a:xfrm>
            <a:off x="7346625" y="2570908"/>
            <a:ext cx="650603" cy="866692"/>
            <a:chOff x="7346625" y="2570908"/>
            <a:chExt cx="650603" cy="866692"/>
          </a:xfrm>
        </p:grpSpPr>
        <p:cxnSp>
          <p:nvCxnSpPr>
            <p:cNvPr id="177" name="Google Shape;177;p32"/>
            <p:cNvCxnSpPr/>
            <p:nvPr/>
          </p:nvCxnSpPr>
          <p:spPr>
            <a:xfrm>
              <a:off x="7584728" y="2570908"/>
              <a:ext cx="412500" cy="0"/>
            </a:xfrm>
            <a:prstGeom prst="straightConnector1">
              <a:avLst/>
            </a:prstGeom>
            <a:noFill/>
            <a:ln w="76200" cap="flat" cmpd="sng">
              <a:solidFill>
                <a:srgbClr val="C4820E"/>
              </a:solidFill>
              <a:prstDash val="solid"/>
              <a:round/>
              <a:headEnd type="none" w="med" len="med"/>
              <a:tailEnd type="none" w="med" len="med"/>
            </a:ln>
          </p:spPr>
        </p:cxnSp>
        <p:sp>
          <p:nvSpPr>
            <p:cNvPr id="178" name="Google Shape;178;p32"/>
            <p:cNvSpPr/>
            <p:nvPr/>
          </p:nvSpPr>
          <p:spPr>
            <a:xfrm>
              <a:off x="7346625" y="2579500"/>
              <a:ext cx="449600" cy="858100"/>
            </a:xfrm>
            <a:custGeom>
              <a:avLst/>
              <a:gdLst/>
              <a:ahLst/>
              <a:cxnLst/>
              <a:rect l="l" t="t" r="r" b="b"/>
              <a:pathLst>
                <a:path w="17984" h="34324" extrusionOk="0">
                  <a:moveTo>
                    <a:pt x="0" y="34324"/>
                  </a:moveTo>
                  <a:cubicBezTo>
                    <a:pt x="2750" y="33604"/>
                    <a:pt x="13620" y="35723"/>
                    <a:pt x="16501" y="30002"/>
                  </a:cubicBezTo>
                  <a:cubicBezTo>
                    <a:pt x="19382" y="24281"/>
                    <a:pt x="17155" y="5000"/>
                    <a:pt x="17286" y="0"/>
                  </a:cubicBezTo>
                </a:path>
              </a:pathLst>
            </a:custGeom>
            <a:noFill/>
            <a:ln w="38100" cap="flat" cmpd="sng">
              <a:solidFill>
                <a:schemeClr val="accent5"/>
              </a:solidFill>
              <a:prstDash val="dot"/>
              <a:round/>
              <a:headEnd type="none" w="med" len="med"/>
              <a:tailEnd type="none" w="med" len="med"/>
            </a:ln>
          </p:spPr>
        </p:sp>
      </p:grpSp>
      <p:sp>
        <p:nvSpPr>
          <p:cNvPr id="179" name="Google Shape;179;p32"/>
          <p:cNvSpPr/>
          <p:nvPr/>
        </p:nvSpPr>
        <p:spPr>
          <a:xfrm>
            <a:off x="5524625" y="3297750"/>
            <a:ext cx="1171800" cy="549900"/>
          </a:xfrm>
          <a:prstGeom prst="rect">
            <a:avLst/>
          </a:prstGeom>
          <a:solidFill>
            <a:srgbClr val="3B7EA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rPr>
              <a:t>Training</a:t>
            </a:r>
            <a:endParaRPr sz="1800" b="1">
              <a:solidFill>
                <a:schemeClr val="lt1"/>
              </a:solidFill>
            </a:endParaRPr>
          </a:p>
        </p:txBody>
      </p:sp>
      <p:sp>
        <p:nvSpPr>
          <p:cNvPr id="180" name="Google Shape;180;p32"/>
          <p:cNvSpPr/>
          <p:nvPr/>
        </p:nvSpPr>
        <p:spPr>
          <a:xfrm>
            <a:off x="6696650" y="3297743"/>
            <a:ext cx="622500" cy="549900"/>
          </a:xfrm>
          <a:prstGeom prst="rect">
            <a:avLst/>
          </a:prstGeom>
          <a:solidFill>
            <a:srgbClr val="C4820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Set</a:t>
            </a:r>
            <a:endParaRPr sz="1800" b="1">
              <a:solidFill>
                <a:schemeClr val="lt1"/>
              </a:solidFill>
            </a:endParaRPr>
          </a:p>
        </p:txBody>
      </p:sp>
      <p:sp>
        <p:nvSpPr>
          <p:cNvPr id="181" name="Google Shape;181;p32"/>
          <p:cNvSpPr/>
          <p:nvPr/>
        </p:nvSpPr>
        <p:spPr>
          <a:xfrm>
            <a:off x="5524625" y="4066300"/>
            <a:ext cx="1171800" cy="304500"/>
          </a:xfrm>
          <a:prstGeom prst="rect">
            <a:avLst/>
          </a:prstGeom>
          <a:solidFill>
            <a:srgbClr val="CFE2F3"/>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rPr>
              <a:t>Test</a:t>
            </a:r>
            <a:endParaRPr sz="1800" b="1">
              <a:solidFill>
                <a:schemeClr val="lt1"/>
              </a:solidFill>
            </a:endParaRPr>
          </a:p>
        </p:txBody>
      </p:sp>
      <p:sp>
        <p:nvSpPr>
          <p:cNvPr id="182" name="Google Shape;182;p32"/>
          <p:cNvSpPr/>
          <p:nvPr/>
        </p:nvSpPr>
        <p:spPr>
          <a:xfrm>
            <a:off x="6696650" y="4066292"/>
            <a:ext cx="622500" cy="304500"/>
          </a:xfrm>
          <a:prstGeom prst="rect">
            <a:avLst/>
          </a:prstGeom>
          <a:solidFill>
            <a:srgbClr val="FFE5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Set</a:t>
            </a:r>
            <a:endParaRPr sz="1800" b="1">
              <a:solidFill>
                <a:schemeClr val="lt1"/>
              </a:solidFill>
            </a:endParaRPr>
          </a:p>
        </p:txBody>
      </p:sp>
    </p:spTree>
    <p:extLst>
      <p:ext uri="{BB962C8B-B14F-4D97-AF65-F5344CB8AC3E}">
        <p14:creationId xmlns:p14="http://schemas.microsoft.com/office/powerpoint/2010/main" val="1213298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4"/>
                                        </p:tgtEl>
                                        <p:attrNameLst>
                                          <p:attrName>style.visibility</p:attrName>
                                        </p:attrNameLst>
                                      </p:cBhvr>
                                      <p:to>
                                        <p:strVal val="visible"/>
                                      </p:to>
                                    </p:set>
                                    <p:animEffect transition="in" filter="fade">
                                      <p:cBhvr>
                                        <p:cTn id="7" dur="1"/>
                                        <p:tgtEl>
                                          <p:spTgt spid="1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5"/>
                                        </p:tgtEl>
                                        <p:attrNameLst>
                                          <p:attrName>style.visibility</p:attrName>
                                        </p:attrNameLst>
                                      </p:cBhvr>
                                      <p:to>
                                        <p:strVal val="visible"/>
                                      </p:to>
                                    </p:set>
                                    <p:animEffect transition="in" filter="fade">
                                      <p:cBhvr>
                                        <p:cTn id="12" dur="1"/>
                                        <p:tgtEl>
                                          <p:spTgt spid="17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gtEl>
                                        <p:attrNameLst>
                                          <p:attrName>style.visibility</p:attrName>
                                        </p:attrNameLst>
                                      </p:cBhvr>
                                      <p:to>
                                        <p:strVal val="visible"/>
                                      </p:to>
                                    </p:set>
                                    <p:animEffect transition="in" filter="fade">
                                      <p:cBhvr>
                                        <p:cTn id="17" dur="1"/>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3"/>
          <p:cNvSpPr txBox="1">
            <a:spLocks noGrp="1"/>
          </p:cNvSpPr>
          <p:nvPr>
            <p:ph type="title"/>
          </p:nvPr>
        </p:nvSpPr>
        <p:spPr>
          <a:xfrm>
            <a:off x="457200" y="205975"/>
            <a:ext cx="81855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The Google Science Fair</a:t>
            </a:r>
            <a:endParaRPr/>
          </a:p>
        </p:txBody>
      </p:sp>
      <p:sp>
        <p:nvSpPr>
          <p:cNvPr id="188" name="Google Shape;188;p33"/>
          <p:cNvSpPr txBox="1">
            <a:spLocks noGrp="1"/>
          </p:cNvSpPr>
          <p:nvPr>
            <p:ph type="body" idx="1"/>
          </p:nvPr>
        </p:nvSpPr>
        <p:spPr>
          <a:xfrm>
            <a:off x="457200" y="971550"/>
            <a:ext cx="5154600" cy="1753200"/>
          </a:xfrm>
          <a:prstGeom prst="rect">
            <a:avLst/>
          </a:prstGeom>
        </p:spPr>
        <p:txBody>
          <a:bodyPr spcFirstLastPara="1" wrap="square" lIns="91425" tIns="91425" rIns="91425" bIns="91425" anchor="t" anchorCtr="0">
            <a:noAutofit/>
          </a:bodyPr>
          <a:lstStyle/>
          <a:p>
            <a:pPr marL="457200" lvl="0" indent="-381000" rtl="0">
              <a:spcBef>
                <a:spcPts val="0"/>
              </a:spcBef>
              <a:spcAft>
                <a:spcPts val="0"/>
              </a:spcAft>
              <a:buSzPts val="2400"/>
              <a:buChar char="●"/>
            </a:pPr>
            <a:r>
              <a:rPr lang="en"/>
              <a:t>Brittany Wenger, a 17-year-old high school student in 2012</a:t>
            </a:r>
            <a:endParaRPr/>
          </a:p>
          <a:p>
            <a:pPr marL="457200" lvl="0" indent="-381000" rtl="0">
              <a:spcBef>
                <a:spcPts val="800"/>
              </a:spcBef>
              <a:spcAft>
                <a:spcPts val="800"/>
              </a:spcAft>
              <a:buSzPts val="2400"/>
              <a:buChar char="●"/>
            </a:pPr>
            <a:r>
              <a:rPr lang="en"/>
              <a:t>Won by building a breast cancer classifier with 99% accuracy</a:t>
            </a:r>
            <a:endParaRPr/>
          </a:p>
        </p:txBody>
      </p:sp>
      <p:pic>
        <p:nvPicPr>
          <p:cNvPr id="189" name="Google Shape;189;p33"/>
          <p:cNvPicPr preferRelativeResize="0"/>
          <p:nvPr/>
        </p:nvPicPr>
        <p:blipFill rotWithShape="1">
          <a:blip r:embed="rId3">
            <a:alphaModFix/>
          </a:blip>
          <a:srcRect l="23902"/>
          <a:stretch/>
        </p:blipFill>
        <p:spPr>
          <a:xfrm>
            <a:off x="5781700" y="1114074"/>
            <a:ext cx="3061800" cy="2681551"/>
          </a:xfrm>
          <a:prstGeom prst="rect">
            <a:avLst/>
          </a:prstGeom>
          <a:noFill/>
          <a:ln>
            <a:noFill/>
          </a:ln>
        </p:spPr>
      </p:pic>
      <p:pic>
        <p:nvPicPr>
          <p:cNvPr id="190" name="Google Shape;190;p33"/>
          <p:cNvPicPr preferRelativeResize="0"/>
          <p:nvPr/>
        </p:nvPicPr>
        <p:blipFill>
          <a:blip r:embed="rId4">
            <a:alphaModFix/>
          </a:blip>
          <a:stretch>
            <a:fillRect/>
          </a:stretch>
        </p:blipFill>
        <p:spPr>
          <a:xfrm>
            <a:off x="457200" y="2890625"/>
            <a:ext cx="2554325" cy="1643874"/>
          </a:xfrm>
          <a:prstGeom prst="rect">
            <a:avLst/>
          </a:prstGeom>
          <a:noFill/>
          <a:ln>
            <a:noFill/>
          </a:ln>
        </p:spPr>
      </p:pic>
      <p:pic>
        <p:nvPicPr>
          <p:cNvPr id="191" name="Google Shape;191;p33"/>
          <p:cNvPicPr preferRelativeResize="0"/>
          <p:nvPr/>
        </p:nvPicPr>
        <p:blipFill>
          <a:blip r:embed="rId5">
            <a:alphaModFix/>
          </a:blip>
          <a:stretch>
            <a:fillRect/>
          </a:stretch>
        </p:blipFill>
        <p:spPr>
          <a:xfrm>
            <a:off x="3119450" y="2890625"/>
            <a:ext cx="2492500" cy="1613675"/>
          </a:xfrm>
          <a:prstGeom prst="rect">
            <a:avLst/>
          </a:prstGeom>
          <a:noFill/>
          <a:ln>
            <a:noFill/>
          </a:ln>
        </p:spPr>
      </p:pic>
      <p:sp>
        <p:nvSpPr>
          <p:cNvPr id="192" name="Google Shape;192;p33"/>
          <p:cNvSpPr txBox="1"/>
          <p:nvPr/>
        </p:nvSpPr>
        <p:spPr>
          <a:xfrm>
            <a:off x="6610600" y="3962785"/>
            <a:ext cx="1404000" cy="61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(Demo)</a:t>
            </a:r>
            <a:endParaRPr sz="2400">
              <a:solidFill>
                <a:srgbClr val="3B7EA1"/>
              </a:solidFill>
            </a:endParaRPr>
          </a:p>
        </p:txBody>
      </p:sp>
    </p:spTree>
    <p:extLst>
      <p:ext uri="{BB962C8B-B14F-4D97-AF65-F5344CB8AC3E}">
        <p14:creationId xmlns:p14="http://schemas.microsoft.com/office/powerpoint/2010/main" val="3329771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8">
                                            <p:txEl>
                                              <p:pRg st="0" end="0"/>
                                            </p:txEl>
                                          </p:spTgt>
                                        </p:tgtEl>
                                        <p:attrNameLst>
                                          <p:attrName>style.visibility</p:attrName>
                                        </p:attrNameLst>
                                      </p:cBhvr>
                                      <p:to>
                                        <p:strVal val="visible"/>
                                      </p:to>
                                    </p:set>
                                    <p:animEffect transition="in" filter="fade">
                                      <p:cBhvr>
                                        <p:cTn id="7" dur="1"/>
                                        <p:tgtEl>
                                          <p:spTgt spid="18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8">
                                            <p:txEl>
                                              <p:pRg st="1" end="1"/>
                                            </p:txEl>
                                          </p:spTgt>
                                        </p:tgtEl>
                                        <p:attrNameLst>
                                          <p:attrName>style.visibility</p:attrName>
                                        </p:attrNameLst>
                                      </p:cBhvr>
                                      <p:to>
                                        <p:strVal val="visible"/>
                                      </p:to>
                                    </p:set>
                                    <p:animEffect transition="in" filter="fade">
                                      <p:cBhvr>
                                        <p:cTn id="12" dur="1"/>
                                        <p:tgtEl>
                                          <p:spTgt spid="18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9"/>
                                        </p:tgtEl>
                                        <p:attrNameLst>
                                          <p:attrName>style.visibility</p:attrName>
                                        </p:attrNameLst>
                                      </p:cBhvr>
                                      <p:to>
                                        <p:strVal val="visible"/>
                                      </p:to>
                                    </p:set>
                                    <p:animEffect transition="in" filter="fade">
                                      <p:cBhvr>
                                        <p:cTn id="17" dur="1"/>
                                        <p:tgtEl>
                                          <p:spTgt spid="18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0"/>
                                        </p:tgtEl>
                                        <p:attrNameLst>
                                          <p:attrName>style.visibility</p:attrName>
                                        </p:attrNameLst>
                                      </p:cBhvr>
                                      <p:to>
                                        <p:strVal val="visible"/>
                                      </p:to>
                                    </p:set>
                                    <p:animEffect transition="in" filter="fade">
                                      <p:cBhvr>
                                        <p:cTn id="22" dur="1"/>
                                        <p:tgtEl>
                                          <p:spTgt spid="19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1"/>
                                        </p:tgtEl>
                                        <p:attrNameLst>
                                          <p:attrName>style.visibility</p:attrName>
                                        </p:attrNameLst>
                                      </p:cBhvr>
                                      <p:to>
                                        <p:strVal val="visible"/>
                                      </p:to>
                                    </p:set>
                                    <p:animEffect transition="in" filter="fade">
                                      <p:cBhvr>
                                        <p:cTn id="27" dur="1"/>
                                        <p:tgtEl>
                                          <p:spTgt spid="19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2"/>
                                        </p:tgtEl>
                                        <p:attrNameLst>
                                          <p:attrName>style.visibility</p:attrName>
                                        </p:attrNameLst>
                                      </p:cBhvr>
                                      <p:to>
                                        <p:strVal val="visible"/>
                                      </p:to>
                                    </p:set>
                                    <p:animEffect transition="in" filter="fade">
                                      <p:cBhvr>
                                        <p:cTn id="32" dur="1"/>
                                        <p:tgtEl>
                                          <p:spTgt spid="1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4"/>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Distance</a:t>
            </a:r>
            <a:endParaRPr/>
          </a:p>
        </p:txBody>
      </p:sp>
    </p:spTree>
    <p:extLst>
      <p:ext uri="{BB962C8B-B14F-4D97-AF65-F5344CB8AC3E}">
        <p14:creationId xmlns:p14="http://schemas.microsoft.com/office/powerpoint/2010/main" val="30694678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35"/>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Rows of Tables</a:t>
            </a:r>
            <a:endParaRPr/>
          </a:p>
        </p:txBody>
      </p:sp>
      <p:sp>
        <p:nvSpPr>
          <p:cNvPr id="202" name="Google Shape;202;p35"/>
          <p:cNvSpPr txBox="1">
            <a:spLocks noGrp="1"/>
          </p:cNvSpPr>
          <p:nvPr>
            <p:ph type="body" idx="1"/>
          </p:nvPr>
        </p:nvSpPr>
        <p:spPr>
          <a:xfrm>
            <a:off x="457200" y="895350"/>
            <a:ext cx="8229600" cy="3623100"/>
          </a:xfrm>
          <a:prstGeom prst="rect">
            <a:avLst/>
          </a:prstGeom>
        </p:spPr>
        <p:txBody>
          <a:bodyPr spcFirstLastPara="1" wrap="square" lIns="91425" tIns="91425" rIns="91425" bIns="91425" anchor="t" anchorCtr="0">
            <a:noAutofit/>
          </a:bodyPr>
          <a:lstStyle/>
          <a:p>
            <a:pPr marL="0" lvl="0" indent="0" rtl="0">
              <a:lnSpc>
                <a:spcPct val="115000"/>
              </a:lnSpc>
              <a:spcBef>
                <a:spcPts val="480"/>
              </a:spcBef>
              <a:spcAft>
                <a:spcPts val="0"/>
              </a:spcAft>
              <a:buNone/>
            </a:pPr>
            <a:r>
              <a:rPr lang="en"/>
              <a:t>Each row contains all the data for one individual</a:t>
            </a:r>
            <a:endParaRPr/>
          </a:p>
          <a:p>
            <a:pPr marL="457200" lvl="0" indent="-381000" rtl="0">
              <a:lnSpc>
                <a:spcPct val="115000"/>
              </a:lnSpc>
              <a:spcBef>
                <a:spcPts val="480"/>
              </a:spcBef>
              <a:spcAft>
                <a:spcPts val="0"/>
              </a:spcAft>
              <a:buClr>
                <a:srgbClr val="C4820E"/>
              </a:buClr>
              <a:buSzPts val="2400"/>
              <a:buChar char="●"/>
            </a:pPr>
            <a:r>
              <a:rPr lang="en" b="1">
                <a:solidFill>
                  <a:srgbClr val="0000FF"/>
                </a:solidFill>
                <a:latin typeface="Courier New"/>
                <a:ea typeface="Courier New"/>
                <a:cs typeface="Courier New"/>
                <a:sym typeface="Courier New"/>
              </a:rPr>
              <a:t>t.row(i)</a:t>
            </a:r>
            <a:r>
              <a:rPr lang="en"/>
              <a:t> evaluates to </a:t>
            </a:r>
            <a:r>
              <a:rPr lang="en" b="1">
                <a:latin typeface="Courier New"/>
                <a:ea typeface="Courier New"/>
                <a:cs typeface="Courier New"/>
                <a:sym typeface="Courier New"/>
              </a:rPr>
              <a:t>i</a:t>
            </a:r>
            <a:r>
              <a:rPr lang="en"/>
              <a:t>th row of table </a:t>
            </a:r>
            <a:r>
              <a:rPr lang="en" b="1">
                <a:latin typeface="Courier New"/>
                <a:ea typeface="Courier New"/>
                <a:cs typeface="Courier New"/>
                <a:sym typeface="Courier New"/>
              </a:rPr>
              <a:t>t</a:t>
            </a:r>
            <a:endParaRPr/>
          </a:p>
          <a:p>
            <a:pPr marL="457200" lvl="0" indent="-381000" rtl="0">
              <a:lnSpc>
                <a:spcPct val="115000"/>
              </a:lnSpc>
              <a:spcBef>
                <a:spcPts val="0"/>
              </a:spcBef>
              <a:spcAft>
                <a:spcPts val="0"/>
              </a:spcAft>
              <a:buClr>
                <a:srgbClr val="C4820E"/>
              </a:buClr>
              <a:buSzPts val="2400"/>
              <a:buChar char="●"/>
            </a:pPr>
            <a:r>
              <a:rPr lang="en" b="1">
                <a:solidFill>
                  <a:srgbClr val="0000FF"/>
                </a:solidFill>
                <a:latin typeface="Courier New"/>
                <a:ea typeface="Courier New"/>
                <a:cs typeface="Courier New"/>
                <a:sym typeface="Courier New"/>
              </a:rPr>
              <a:t>t.row(i).item(j)</a:t>
            </a:r>
            <a:r>
              <a:rPr lang="en">
                <a:solidFill>
                  <a:srgbClr val="000000"/>
                </a:solidFill>
              </a:rPr>
              <a:t>is the value of column </a:t>
            </a:r>
            <a:r>
              <a:rPr lang="en" b="1">
                <a:solidFill>
                  <a:srgbClr val="000000"/>
                </a:solidFill>
                <a:latin typeface="Courier New"/>
                <a:ea typeface="Courier New"/>
                <a:cs typeface="Courier New"/>
                <a:sym typeface="Courier New"/>
              </a:rPr>
              <a:t>j</a:t>
            </a:r>
            <a:r>
              <a:rPr lang="en">
                <a:solidFill>
                  <a:srgbClr val="000000"/>
                </a:solidFill>
              </a:rPr>
              <a:t> in row </a:t>
            </a:r>
            <a:r>
              <a:rPr lang="en" b="1">
                <a:solidFill>
                  <a:srgbClr val="000000"/>
                </a:solidFill>
                <a:latin typeface="Courier New"/>
                <a:ea typeface="Courier New"/>
                <a:cs typeface="Courier New"/>
                <a:sym typeface="Courier New"/>
              </a:rPr>
              <a:t>i</a:t>
            </a:r>
            <a:endParaRPr b="1">
              <a:solidFill>
                <a:srgbClr val="0000FF"/>
              </a:solidFill>
              <a:latin typeface="Courier New"/>
              <a:ea typeface="Courier New"/>
              <a:cs typeface="Courier New"/>
              <a:sym typeface="Courier New"/>
            </a:endParaRPr>
          </a:p>
          <a:p>
            <a:pPr marL="457200" lvl="0" indent="-381000" rtl="0">
              <a:lnSpc>
                <a:spcPct val="115000"/>
              </a:lnSpc>
              <a:spcBef>
                <a:spcPts val="0"/>
              </a:spcBef>
              <a:spcAft>
                <a:spcPts val="0"/>
              </a:spcAft>
              <a:buClr>
                <a:srgbClr val="C4820E"/>
              </a:buClr>
              <a:buSzPts val="2400"/>
              <a:buChar char="●"/>
            </a:pPr>
            <a:r>
              <a:rPr lang="en"/>
              <a:t>If all values are numbers, then </a:t>
            </a:r>
            <a:r>
              <a:rPr lang="en" b="1">
                <a:solidFill>
                  <a:srgbClr val="0000FF"/>
                </a:solidFill>
                <a:latin typeface="Courier New"/>
                <a:ea typeface="Courier New"/>
                <a:cs typeface="Courier New"/>
                <a:sym typeface="Courier New"/>
              </a:rPr>
              <a:t>np.array(t.row(i))</a:t>
            </a:r>
            <a:r>
              <a:rPr lang="en"/>
              <a:t> evaluates to an array of all the numbers in the row.</a:t>
            </a:r>
            <a:r>
              <a:rPr lang="en" b="1">
                <a:solidFill>
                  <a:srgbClr val="0000FF"/>
                </a:solidFill>
                <a:latin typeface="Courier New"/>
                <a:ea typeface="Courier New"/>
                <a:cs typeface="Courier New"/>
                <a:sym typeface="Courier New"/>
              </a:rPr>
              <a:t>  </a:t>
            </a:r>
            <a:endParaRPr b="1">
              <a:solidFill>
                <a:srgbClr val="0000FF"/>
              </a:solidFill>
              <a:latin typeface="Courier New"/>
              <a:ea typeface="Courier New"/>
              <a:cs typeface="Courier New"/>
              <a:sym typeface="Courier New"/>
            </a:endParaRPr>
          </a:p>
          <a:p>
            <a:pPr marL="457200" lvl="0" indent="-381000" rtl="0">
              <a:lnSpc>
                <a:spcPct val="115000"/>
              </a:lnSpc>
              <a:spcBef>
                <a:spcPts val="0"/>
              </a:spcBef>
              <a:spcAft>
                <a:spcPts val="0"/>
              </a:spcAft>
              <a:buClr>
                <a:srgbClr val="C4820E"/>
              </a:buClr>
              <a:buSzPts val="2400"/>
              <a:buChar char="●"/>
            </a:pPr>
            <a:r>
              <a:rPr lang="en"/>
              <a:t>To consider each row individually, use</a:t>
            </a:r>
            <a:br>
              <a:rPr lang="en"/>
            </a:br>
            <a:r>
              <a:rPr lang="en" b="1">
                <a:solidFill>
                  <a:srgbClr val="0000FF"/>
                </a:solidFill>
                <a:latin typeface="Courier New"/>
                <a:ea typeface="Courier New"/>
                <a:cs typeface="Courier New"/>
                <a:sym typeface="Courier New"/>
              </a:rPr>
              <a:t>for row in t.rows:</a:t>
            </a:r>
            <a:br>
              <a:rPr lang="en" b="1">
                <a:solidFill>
                  <a:srgbClr val="0000FF"/>
                </a:solidFill>
                <a:latin typeface="Courier New"/>
                <a:ea typeface="Courier New"/>
                <a:cs typeface="Courier New"/>
                <a:sym typeface="Courier New"/>
              </a:rPr>
            </a:br>
            <a:r>
              <a:rPr lang="en" b="1">
                <a:solidFill>
                  <a:srgbClr val="0000FF"/>
                </a:solidFill>
                <a:latin typeface="Courier New"/>
                <a:ea typeface="Courier New"/>
                <a:cs typeface="Courier New"/>
                <a:sym typeface="Courier New"/>
              </a:rPr>
              <a:t>    ... row.item(j) ...</a:t>
            </a:r>
            <a:endParaRPr b="1">
              <a:solidFill>
                <a:srgbClr val="0000FF"/>
              </a:solidFill>
              <a:latin typeface="Courier New"/>
              <a:ea typeface="Courier New"/>
              <a:cs typeface="Courier New"/>
              <a:sym typeface="Courier New"/>
            </a:endParaRPr>
          </a:p>
          <a:p>
            <a:pPr marL="0" lvl="0" indent="0" rtl="0">
              <a:lnSpc>
                <a:spcPct val="115000"/>
              </a:lnSpc>
              <a:spcBef>
                <a:spcPts val="480"/>
              </a:spcBef>
              <a:spcAft>
                <a:spcPts val="0"/>
              </a:spcAft>
              <a:buNone/>
            </a:pPr>
            <a:endParaRPr b="1">
              <a:solidFill>
                <a:srgbClr val="0000FF"/>
              </a:solidFill>
              <a:latin typeface="Courier New"/>
              <a:ea typeface="Courier New"/>
              <a:cs typeface="Courier New"/>
              <a:sym typeface="Courier New"/>
            </a:endParaRPr>
          </a:p>
        </p:txBody>
      </p:sp>
    </p:spTree>
    <p:extLst>
      <p:ext uri="{BB962C8B-B14F-4D97-AF65-F5344CB8AC3E}">
        <p14:creationId xmlns:p14="http://schemas.microsoft.com/office/powerpoint/2010/main" val="1319312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6"/>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Distance Between Two Points</a:t>
            </a:r>
            <a:endParaRPr/>
          </a:p>
        </p:txBody>
      </p:sp>
      <p:sp>
        <p:nvSpPr>
          <p:cNvPr id="209" name="Google Shape;209;p36"/>
          <p:cNvSpPr txBox="1">
            <a:spLocks noGrp="1"/>
          </p:cNvSpPr>
          <p:nvPr>
            <p:ph type="body" idx="1"/>
          </p:nvPr>
        </p:nvSpPr>
        <p:spPr>
          <a:xfrm>
            <a:off x="457200" y="971550"/>
            <a:ext cx="8229600" cy="765300"/>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a:t>Two attributes </a:t>
            </a:r>
            <a:r>
              <a:rPr lang="en" i="1"/>
              <a:t>x</a:t>
            </a:r>
            <a:r>
              <a:rPr lang="en"/>
              <a:t> and </a:t>
            </a:r>
            <a:r>
              <a:rPr lang="en" i="1"/>
              <a:t>y</a:t>
            </a:r>
            <a:r>
              <a:rPr lang="en"/>
              <a:t>:</a:t>
            </a:r>
            <a:endParaRPr/>
          </a:p>
        </p:txBody>
      </p:sp>
      <p:pic>
        <p:nvPicPr>
          <p:cNvPr id="210" name="Google Shape;210;p36"/>
          <p:cNvPicPr preferRelativeResize="0"/>
          <p:nvPr/>
        </p:nvPicPr>
        <p:blipFill>
          <a:blip r:embed="rId3">
            <a:alphaModFix/>
          </a:blip>
          <a:stretch>
            <a:fillRect/>
          </a:stretch>
        </p:blipFill>
        <p:spPr>
          <a:xfrm>
            <a:off x="2641226" y="1505461"/>
            <a:ext cx="4365665" cy="984600"/>
          </a:xfrm>
          <a:prstGeom prst="rect">
            <a:avLst/>
          </a:prstGeom>
          <a:noFill/>
          <a:ln>
            <a:noFill/>
          </a:ln>
        </p:spPr>
      </p:pic>
      <p:sp>
        <p:nvSpPr>
          <p:cNvPr id="211" name="Google Shape;211;p36"/>
          <p:cNvSpPr txBox="1"/>
          <p:nvPr/>
        </p:nvSpPr>
        <p:spPr>
          <a:xfrm>
            <a:off x="457200" y="2571225"/>
            <a:ext cx="7747800" cy="675900"/>
          </a:xfrm>
          <a:prstGeom prst="rect">
            <a:avLst/>
          </a:prstGeom>
          <a:noFill/>
          <a:ln>
            <a:noFill/>
          </a:ln>
        </p:spPr>
        <p:txBody>
          <a:bodyPr spcFirstLastPara="1" wrap="square" lIns="91425" tIns="91425" rIns="91425" bIns="91425" anchor="t" anchorCtr="0">
            <a:noAutofit/>
          </a:bodyPr>
          <a:lstStyle/>
          <a:p>
            <a:pPr marL="457200" lvl="0" indent="-381000" rtl="0">
              <a:spcBef>
                <a:spcPts val="0"/>
              </a:spcBef>
              <a:spcAft>
                <a:spcPts val="0"/>
              </a:spcAft>
              <a:buClr>
                <a:srgbClr val="C4820E"/>
              </a:buClr>
              <a:buSzPts val="2400"/>
              <a:buChar char="●"/>
            </a:pPr>
            <a:r>
              <a:rPr lang="en" sz="2400"/>
              <a:t>Three attributes </a:t>
            </a:r>
            <a:r>
              <a:rPr lang="en" sz="2400" i="1"/>
              <a:t>x</a:t>
            </a:r>
            <a:r>
              <a:rPr lang="en" sz="2400"/>
              <a:t>, </a:t>
            </a:r>
            <a:r>
              <a:rPr lang="en" sz="2400" i="1"/>
              <a:t>y,</a:t>
            </a:r>
            <a:r>
              <a:rPr lang="en" sz="2400"/>
              <a:t> and </a:t>
            </a:r>
            <a:r>
              <a:rPr lang="en" sz="2400" i="1"/>
              <a:t>z</a:t>
            </a:r>
            <a:r>
              <a:rPr lang="en" sz="2400"/>
              <a:t>:</a:t>
            </a:r>
            <a:endParaRPr sz="2400"/>
          </a:p>
        </p:txBody>
      </p:sp>
      <p:pic>
        <p:nvPicPr>
          <p:cNvPr id="212" name="Google Shape;212;p36"/>
          <p:cNvPicPr preferRelativeResize="0"/>
          <p:nvPr/>
        </p:nvPicPr>
        <p:blipFill>
          <a:blip r:embed="rId4">
            <a:alphaModFix/>
          </a:blip>
          <a:stretch>
            <a:fillRect/>
          </a:stretch>
        </p:blipFill>
        <p:spPr>
          <a:xfrm>
            <a:off x="1835025" y="3113650"/>
            <a:ext cx="5978075" cy="880781"/>
          </a:xfrm>
          <a:prstGeom prst="rect">
            <a:avLst/>
          </a:prstGeom>
          <a:noFill/>
          <a:ln>
            <a:noFill/>
          </a:ln>
        </p:spPr>
      </p:pic>
      <p:sp>
        <p:nvSpPr>
          <p:cNvPr id="213" name="Google Shape;213;p36"/>
          <p:cNvSpPr txBox="1"/>
          <p:nvPr/>
        </p:nvSpPr>
        <p:spPr>
          <a:xfrm>
            <a:off x="647050" y="4103725"/>
            <a:ext cx="6515700" cy="596100"/>
          </a:xfrm>
          <a:prstGeom prst="rect">
            <a:avLst/>
          </a:prstGeom>
          <a:noFill/>
          <a:ln>
            <a:noFill/>
          </a:ln>
        </p:spPr>
        <p:txBody>
          <a:bodyPr spcFirstLastPara="1" wrap="square" lIns="91425" tIns="91425" rIns="91425" bIns="91425" anchor="t" anchorCtr="0">
            <a:noAutofit/>
          </a:bodyPr>
          <a:lstStyle/>
          <a:p>
            <a:pPr marL="457200" lvl="0" indent="-381000" rtl="0">
              <a:spcBef>
                <a:spcPts val="0"/>
              </a:spcBef>
              <a:spcAft>
                <a:spcPts val="0"/>
              </a:spcAft>
              <a:buClr>
                <a:srgbClr val="C4820E"/>
              </a:buClr>
              <a:buSzPts val="2400"/>
              <a:buChar char="●"/>
            </a:pPr>
            <a:r>
              <a:rPr lang="en" sz="2400"/>
              <a:t>and so on ...</a:t>
            </a:r>
            <a:endParaRPr sz="2400"/>
          </a:p>
        </p:txBody>
      </p:sp>
      <p:sp>
        <p:nvSpPr>
          <p:cNvPr id="214" name="Google Shape;214;p36"/>
          <p:cNvSpPr txBox="1"/>
          <p:nvPr/>
        </p:nvSpPr>
        <p:spPr>
          <a:xfrm>
            <a:off x="7206125" y="3956975"/>
            <a:ext cx="1404000" cy="615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solidFill>
                  <a:srgbClr val="3B7EA1"/>
                </a:solidFill>
              </a:rPr>
              <a:t>(Demo)</a:t>
            </a:r>
            <a:endParaRPr sz="2400">
              <a:solidFill>
                <a:srgbClr val="3B7EA1"/>
              </a:solidFill>
            </a:endParaRPr>
          </a:p>
        </p:txBody>
      </p:sp>
    </p:spTree>
    <p:extLst>
      <p:ext uri="{BB962C8B-B14F-4D97-AF65-F5344CB8AC3E}">
        <p14:creationId xmlns:p14="http://schemas.microsoft.com/office/powerpoint/2010/main" val="2963547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14"/>
                                        </p:tgtEl>
                                        <p:attrNameLst>
                                          <p:attrName>style.visibility</p:attrName>
                                        </p:attrNameLst>
                                      </p:cBhvr>
                                      <p:to>
                                        <p:strVal val="visible"/>
                                      </p:to>
                                    </p:set>
                                    <p:animEffect transition="in" filter="fade">
                                      <p:cBhvr>
                                        <p:cTn id="27" dur="1"/>
                                        <p:tgtEl>
                                          <p:spTgt spid="2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8"/>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Nearest Neighbors</a:t>
            </a:r>
            <a:endParaRPr/>
          </a:p>
        </p:txBody>
      </p:sp>
    </p:spTree>
    <p:extLst>
      <p:ext uri="{BB962C8B-B14F-4D97-AF65-F5344CB8AC3E}">
        <p14:creationId xmlns:p14="http://schemas.microsoft.com/office/powerpoint/2010/main" val="3164458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7"/>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Regression Model</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9"/>
          <p:cNvSpPr txBox="1">
            <a:spLocks noGrp="1"/>
          </p:cNvSpPr>
          <p:nvPr>
            <p:ph type="title"/>
          </p:nvPr>
        </p:nvSpPr>
        <p:spPr>
          <a:xfrm>
            <a:off x="457200" y="171125"/>
            <a:ext cx="77700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Finding the </a:t>
            </a:r>
            <a:r>
              <a:rPr lang="en" i="1"/>
              <a:t>k</a:t>
            </a:r>
            <a:r>
              <a:rPr lang="en"/>
              <a:t> Nearest Neighbors</a:t>
            </a:r>
            <a:endParaRPr/>
          </a:p>
        </p:txBody>
      </p:sp>
      <p:sp>
        <p:nvSpPr>
          <p:cNvPr id="231" name="Google Shape;231;p39"/>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To find the </a:t>
            </a:r>
            <a:r>
              <a:rPr lang="en" i="1"/>
              <a:t>k</a:t>
            </a:r>
            <a:r>
              <a:rPr lang="en"/>
              <a:t> nearest neighbors of an example:</a:t>
            </a:r>
            <a:endParaRPr/>
          </a:p>
          <a:p>
            <a:pPr marL="457200" lvl="0" indent="-381000" rtl="0">
              <a:spcBef>
                <a:spcPts val="800"/>
              </a:spcBef>
              <a:spcAft>
                <a:spcPts val="0"/>
              </a:spcAft>
              <a:buSzPts val="2400"/>
              <a:buChar char="●"/>
            </a:pPr>
            <a:r>
              <a:rPr lang="en"/>
              <a:t>Find the distance between the example and each example in the training set</a:t>
            </a:r>
            <a:endParaRPr/>
          </a:p>
          <a:p>
            <a:pPr marL="457200" lvl="0" indent="-381000" rtl="0">
              <a:spcBef>
                <a:spcPts val="800"/>
              </a:spcBef>
              <a:spcAft>
                <a:spcPts val="0"/>
              </a:spcAft>
              <a:buSzPts val="2400"/>
              <a:buChar char="●"/>
            </a:pPr>
            <a:r>
              <a:rPr lang="en"/>
              <a:t>Augment the training data table with a column containing all the distances</a:t>
            </a:r>
            <a:endParaRPr/>
          </a:p>
          <a:p>
            <a:pPr marL="457200" lvl="0" indent="-381000" rtl="0">
              <a:spcBef>
                <a:spcPts val="800"/>
              </a:spcBef>
              <a:spcAft>
                <a:spcPts val="0"/>
              </a:spcAft>
              <a:buSzPts val="2400"/>
              <a:buChar char="●"/>
            </a:pPr>
            <a:r>
              <a:rPr lang="en"/>
              <a:t>Sort the augmented table in increasing order of the distances</a:t>
            </a:r>
            <a:endParaRPr/>
          </a:p>
          <a:p>
            <a:pPr marL="457200" lvl="0" indent="-381000" rtl="0">
              <a:spcBef>
                <a:spcPts val="800"/>
              </a:spcBef>
              <a:spcAft>
                <a:spcPts val="800"/>
              </a:spcAft>
              <a:buSzPts val="2400"/>
              <a:buChar char="●"/>
            </a:pPr>
            <a:r>
              <a:rPr lang="en"/>
              <a:t>Take the top </a:t>
            </a:r>
            <a:r>
              <a:rPr lang="en" i="1"/>
              <a:t>k</a:t>
            </a:r>
            <a:r>
              <a:rPr lang="en"/>
              <a:t> rows of the sorted table</a:t>
            </a:r>
            <a:endParaRPr/>
          </a:p>
        </p:txBody>
      </p:sp>
      <p:sp>
        <p:nvSpPr>
          <p:cNvPr id="232" name="Google Shape;232;p39"/>
          <p:cNvSpPr txBox="1"/>
          <p:nvPr/>
        </p:nvSpPr>
        <p:spPr>
          <a:xfrm>
            <a:off x="7206125" y="3956975"/>
            <a:ext cx="1404000" cy="615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solidFill>
                  <a:srgbClr val="3B7EA1"/>
                </a:solidFill>
              </a:rPr>
              <a:t>(Demo)</a:t>
            </a:r>
            <a:endParaRPr sz="2400">
              <a:solidFill>
                <a:srgbClr val="3B7EA1"/>
              </a:solidFill>
            </a:endParaRPr>
          </a:p>
        </p:txBody>
      </p:sp>
    </p:spTree>
    <p:extLst>
      <p:ext uri="{BB962C8B-B14F-4D97-AF65-F5344CB8AC3E}">
        <p14:creationId xmlns:p14="http://schemas.microsoft.com/office/powerpoint/2010/main" val="2292802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4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The Classifier</a:t>
            </a:r>
            <a:endParaRPr/>
          </a:p>
        </p:txBody>
      </p:sp>
      <p:sp>
        <p:nvSpPr>
          <p:cNvPr id="238" name="Google Shape;238;p40"/>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rtl="0">
              <a:spcBef>
                <a:spcPts val="480"/>
              </a:spcBef>
              <a:spcAft>
                <a:spcPts val="0"/>
              </a:spcAft>
              <a:buNone/>
            </a:pPr>
            <a:r>
              <a:rPr lang="en"/>
              <a:t>To classify a point:</a:t>
            </a:r>
            <a:endParaRPr/>
          </a:p>
          <a:p>
            <a:pPr marL="0" lvl="0" indent="0" rtl="0">
              <a:spcBef>
                <a:spcPts val="480"/>
              </a:spcBef>
              <a:spcAft>
                <a:spcPts val="0"/>
              </a:spcAft>
              <a:buNone/>
            </a:pPr>
            <a:endParaRPr sz="1000"/>
          </a:p>
          <a:p>
            <a:pPr marL="457200" lvl="0" indent="-381000" rtl="0">
              <a:spcBef>
                <a:spcPts val="480"/>
              </a:spcBef>
              <a:spcAft>
                <a:spcPts val="0"/>
              </a:spcAft>
              <a:buSzPts val="2400"/>
              <a:buChar char="●"/>
            </a:pPr>
            <a:r>
              <a:rPr lang="en"/>
              <a:t>Find its </a:t>
            </a:r>
            <a:r>
              <a:rPr lang="en" i="1"/>
              <a:t>k</a:t>
            </a:r>
            <a:r>
              <a:rPr lang="en"/>
              <a:t> nearest neighbors</a:t>
            </a:r>
            <a:endParaRPr/>
          </a:p>
          <a:p>
            <a:pPr marL="0" lvl="0" indent="0" rtl="0">
              <a:spcBef>
                <a:spcPts val="480"/>
              </a:spcBef>
              <a:spcAft>
                <a:spcPts val="0"/>
              </a:spcAft>
              <a:buNone/>
            </a:pPr>
            <a:endParaRPr sz="1000"/>
          </a:p>
          <a:p>
            <a:pPr marL="457200" lvl="0" indent="-381000" rtl="0">
              <a:spcBef>
                <a:spcPts val="480"/>
              </a:spcBef>
              <a:spcAft>
                <a:spcPts val="0"/>
              </a:spcAft>
              <a:buSzPts val="2400"/>
              <a:buChar char="●"/>
            </a:pPr>
            <a:r>
              <a:rPr lang="en"/>
              <a:t>Take a majority vote of the </a:t>
            </a:r>
            <a:r>
              <a:rPr lang="en" i="1"/>
              <a:t>k</a:t>
            </a:r>
            <a:r>
              <a:rPr lang="en"/>
              <a:t> nearest neighbors to see which of the two classes appears more often</a:t>
            </a:r>
            <a:endParaRPr/>
          </a:p>
          <a:p>
            <a:pPr marL="0" lvl="0" indent="0" rtl="0">
              <a:spcBef>
                <a:spcPts val="480"/>
              </a:spcBef>
              <a:spcAft>
                <a:spcPts val="0"/>
              </a:spcAft>
              <a:buNone/>
            </a:pPr>
            <a:endParaRPr sz="1000"/>
          </a:p>
          <a:p>
            <a:pPr marL="457200" lvl="0" indent="-381000" rtl="0">
              <a:spcBef>
                <a:spcPts val="480"/>
              </a:spcBef>
              <a:spcAft>
                <a:spcPts val="0"/>
              </a:spcAft>
              <a:buSzPts val="2400"/>
              <a:buChar char="●"/>
            </a:pPr>
            <a:r>
              <a:rPr lang="en"/>
              <a:t>Assign the point the class that wins the majority vote</a:t>
            </a:r>
            <a:endParaRPr/>
          </a:p>
        </p:txBody>
      </p:sp>
      <p:sp>
        <p:nvSpPr>
          <p:cNvPr id="239" name="Google Shape;239;p40"/>
          <p:cNvSpPr txBox="1"/>
          <p:nvPr/>
        </p:nvSpPr>
        <p:spPr>
          <a:xfrm>
            <a:off x="3870000" y="3979650"/>
            <a:ext cx="1404000" cy="61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(Demo)</a:t>
            </a:r>
            <a:endParaRPr sz="2400">
              <a:solidFill>
                <a:srgbClr val="3B7EA1"/>
              </a:solidFill>
            </a:endParaRPr>
          </a:p>
        </p:txBody>
      </p:sp>
    </p:spTree>
    <p:extLst>
      <p:ext uri="{BB962C8B-B14F-4D97-AF65-F5344CB8AC3E}">
        <p14:creationId xmlns:p14="http://schemas.microsoft.com/office/powerpoint/2010/main" val="381777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38">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38">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39"/>
                                        </p:tgtEl>
                                        <p:attrNameLst>
                                          <p:attrName>style.visibility</p:attrName>
                                        </p:attrNameLst>
                                      </p:cBhvr>
                                      <p:to>
                                        <p:strVal val="visible"/>
                                      </p:to>
                                    </p:set>
                                    <p:animEffect transition="in" filter="fade">
                                      <p:cBhvr>
                                        <p:cTn id="35" dur="1"/>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41"/>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Evaluation</a:t>
            </a:r>
            <a:endParaRPr/>
          </a:p>
        </p:txBody>
      </p:sp>
    </p:spTree>
    <p:extLst>
      <p:ext uri="{BB962C8B-B14F-4D97-AF65-F5344CB8AC3E}">
        <p14:creationId xmlns:p14="http://schemas.microsoft.com/office/powerpoint/2010/main" val="42606181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50" name="Google Shape;250;p42"/>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Accuracy of a Classifier</a:t>
            </a:r>
            <a:endParaRPr/>
          </a:p>
        </p:txBody>
      </p:sp>
      <p:sp>
        <p:nvSpPr>
          <p:cNvPr id="249" name="Google Shape;249;p42"/>
          <p:cNvSpPr txBox="1">
            <a:spLocks noGrp="1"/>
          </p:cNvSpPr>
          <p:nvPr>
            <p:ph type="body" idx="1"/>
          </p:nvPr>
        </p:nvSpPr>
        <p:spPr>
          <a:xfrm>
            <a:off x="457200" y="971550"/>
            <a:ext cx="8229600" cy="2210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The accuracy of a classifier on a labeled data set is the proportion of examples that are labeled correctly</a:t>
            </a:r>
            <a:endParaRPr/>
          </a:p>
          <a:p>
            <a:pPr marL="0" lvl="0" indent="0" rtl="0">
              <a:spcBef>
                <a:spcPts val="1200"/>
              </a:spcBef>
              <a:spcAft>
                <a:spcPts val="0"/>
              </a:spcAft>
              <a:buNone/>
            </a:pPr>
            <a:r>
              <a:rPr lang="en"/>
              <a:t>Need to compare classifier predictions to true labels</a:t>
            </a:r>
            <a:endParaRPr/>
          </a:p>
          <a:p>
            <a:pPr marL="0" lvl="0" indent="0">
              <a:spcBef>
                <a:spcPts val="1200"/>
              </a:spcBef>
              <a:spcAft>
                <a:spcPts val="1200"/>
              </a:spcAft>
              <a:buNone/>
            </a:pPr>
            <a:r>
              <a:rPr lang="en"/>
              <a:t>If the labeled data set is sampled at random from a population, then we can infer accuracy on that population</a:t>
            </a:r>
            <a:endParaRPr/>
          </a:p>
        </p:txBody>
      </p:sp>
      <p:grpSp>
        <p:nvGrpSpPr>
          <p:cNvPr id="251" name="Google Shape;251;p42"/>
          <p:cNvGrpSpPr/>
          <p:nvPr/>
        </p:nvGrpSpPr>
        <p:grpSpPr>
          <a:xfrm>
            <a:off x="2331500" y="3494168"/>
            <a:ext cx="4481000" cy="1073056"/>
            <a:chOff x="2331500" y="3494168"/>
            <a:chExt cx="4481000" cy="1073056"/>
          </a:xfrm>
        </p:grpSpPr>
        <p:sp>
          <p:nvSpPr>
            <p:cNvPr id="252" name="Google Shape;252;p42"/>
            <p:cNvSpPr/>
            <p:nvPr/>
          </p:nvSpPr>
          <p:spPr>
            <a:xfrm>
              <a:off x="2416147" y="3550725"/>
              <a:ext cx="1171800" cy="864300"/>
            </a:xfrm>
            <a:prstGeom prst="rect">
              <a:avLst/>
            </a:prstGeom>
            <a:solidFill>
              <a:srgbClr val="3B7EA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Sample</a:t>
              </a:r>
              <a:endParaRPr sz="1800" b="1">
                <a:solidFill>
                  <a:schemeClr val="lt1"/>
                </a:solidFill>
              </a:endParaRPr>
            </a:p>
          </p:txBody>
        </p:sp>
        <p:sp>
          <p:nvSpPr>
            <p:cNvPr id="253" name="Google Shape;253;p42"/>
            <p:cNvSpPr/>
            <p:nvPr/>
          </p:nvSpPr>
          <p:spPr>
            <a:xfrm>
              <a:off x="3587947" y="3550725"/>
              <a:ext cx="1171800" cy="864300"/>
            </a:xfrm>
            <a:prstGeom prst="rect">
              <a:avLst/>
            </a:prstGeom>
            <a:solidFill>
              <a:srgbClr val="C4820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Labels</a:t>
              </a:r>
              <a:endParaRPr sz="1800" b="1">
                <a:solidFill>
                  <a:schemeClr val="lt1"/>
                </a:solidFill>
              </a:endParaRPr>
            </a:p>
          </p:txBody>
        </p:sp>
        <p:sp>
          <p:nvSpPr>
            <p:cNvPr id="254" name="Google Shape;254;p42"/>
            <p:cNvSpPr/>
            <p:nvPr/>
          </p:nvSpPr>
          <p:spPr>
            <a:xfrm>
              <a:off x="5017975" y="3494175"/>
              <a:ext cx="1171800" cy="549900"/>
            </a:xfrm>
            <a:prstGeom prst="rect">
              <a:avLst/>
            </a:prstGeom>
            <a:solidFill>
              <a:srgbClr val="3B7EA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rPr>
                <a:t>Training</a:t>
              </a:r>
              <a:endParaRPr sz="1800" b="1">
                <a:solidFill>
                  <a:schemeClr val="lt1"/>
                </a:solidFill>
              </a:endParaRPr>
            </a:p>
          </p:txBody>
        </p:sp>
        <p:sp>
          <p:nvSpPr>
            <p:cNvPr id="255" name="Google Shape;255;p42"/>
            <p:cNvSpPr/>
            <p:nvPr/>
          </p:nvSpPr>
          <p:spPr>
            <a:xfrm>
              <a:off x="6190000" y="3494168"/>
              <a:ext cx="622500" cy="549900"/>
            </a:xfrm>
            <a:prstGeom prst="rect">
              <a:avLst/>
            </a:prstGeom>
            <a:solidFill>
              <a:srgbClr val="C4820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Set</a:t>
              </a:r>
              <a:endParaRPr sz="1800" b="1">
                <a:solidFill>
                  <a:schemeClr val="lt1"/>
                </a:solidFill>
              </a:endParaRPr>
            </a:p>
          </p:txBody>
        </p:sp>
        <p:cxnSp>
          <p:nvCxnSpPr>
            <p:cNvPr id="256" name="Google Shape;256;p42"/>
            <p:cNvCxnSpPr/>
            <p:nvPr/>
          </p:nvCxnSpPr>
          <p:spPr>
            <a:xfrm>
              <a:off x="2331500" y="4159725"/>
              <a:ext cx="2583000" cy="0"/>
            </a:xfrm>
            <a:prstGeom prst="straightConnector1">
              <a:avLst/>
            </a:prstGeom>
            <a:noFill/>
            <a:ln w="28575" cap="flat" cmpd="sng">
              <a:solidFill>
                <a:srgbClr val="000000"/>
              </a:solidFill>
              <a:prstDash val="dash"/>
              <a:round/>
              <a:headEnd type="none" w="med" len="med"/>
              <a:tailEnd type="none" w="med" len="med"/>
            </a:ln>
          </p:spPr>
        </p:cxnSp>
        <p:sp>
          <p:nvSpPr>
            <p:cNvPr id="257" name="Google Shape;257;p42"/>
            <p:cNvSpPr/>
            <p:nvPr/>
          </p:nvSpPr>
          <p:spPr>
            <a:xfrm>
              <a:off x="5017975" y="4262725"/>
              <a:ext cx="1171800" cy="304500"/>
            </a:xfrm>
            <a:prstGeom prst="rect">
              <a:avLst/>
            </a:prstGeom>
            <a:solidFill>
              <a:srgbClr val="3B7EA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rPr>
                <a:t>Test</a:t>
              </a:r>
              <a:endParaRPr sz="1800" b="1">
                <a:solidFill>
                  <a:schemeClr val="lt1"/>
                </a:solidFill>
              </a:endParaRPr>
            </a:p>
          </p:txBody>
        </p:sp>
        <p:sp>
          <p:nvSpPr>
            <p:cNvPr id="258" name="Google Shape;258;p42"/>
            <p:cNvSpPr/>
            <p:nvPr/>
          </p:nvSpPr>
          <p:spPr>
            <a:xfrm>
              <a:off x="6190000" y="4262717"/>
              <a:ext cx="622500" cy="304500"/>
            </a:xfrm>
            <a:prstGeom prst="rect">
              <a:avLst/>
            </a:prstGeom>
            <a:solidFill>
              <a:srgbClr val="C4820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rPr>
                <a:t>Set</a:t>
              </a:r>
              <a:endParaRPr sz="1800" b="1">
                <a:solidFill>
                  <a:schemeClr val="lt1"/>
                </a:solidFill>
              </a:endParaRPr>
            </a:p>
          </p:txBody>
        </p:sp>
      </p:grpSp>
      <p:sp>
        <p:nvSpPr>
          <p:cNvPr id="259" name="Google Shape;259;p42"/>
          <p:cNvSpPr txBox="1"/>
          <p:nvPr/>
        </p:nvSpPr>
        <p:spPr>
          <a:xfrm>
            <a:off x="3871650" y="4643993"/>
            <a:ext cx="1400700" cy="60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(Demo)</a:t>
            </a:r>
            <a:endParaRPr sz="2400">
              <a:solidFill>
                <a:srgbClr val="3B7EA1"/>
              </a:solidFill>
            </a:endParaRPr>
          </a:p>
        </p:txBody>
      </p:sp>
    </p:spTree>
    <p:extLst>
      <p:ext uri="{BB962C8B-B14F-4D97-AF65-F5344CB8AC3E}">
        <p14:creationId xmlns:p14="http://schemas.microsoft.com/office/powerpoint/2010/main" val="4156782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9">
                                            <p:txEl>
                                              <p:pRg st="0" end="0"/>
                                            </p:txEl>
                                          </p:spTgt>
                                        </p:tgtEl>
                                        <p:attrNameLst>
                                          <p:attrName>style.visibility</p:attrName>
                                        </p:attrNameLst>
                                      </p:cBhvr>
                                      <p:to>
                                        <p:strVal val="visible"/>
                                      </p:to>
                                    </p:set>
                                    <p:animEffect transition="in" filter="fade">
                                      <p:cBhvr>
                                        <p:cTn id="7" dur="1"/>
                                        <p:tgtEl>
                                          <p:spTgt spid="24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9">
                                            <p:txEl>
                                              <p:pRg st="1" end="1"/>
                                            </p:txEl>
                                          </p:spTgt>
                                        </p:tgtEl>
                                        <p:attrNameLst>
                                          <p:attrName>style.visibility</p:attrName>
                                        </p:attrNameLst>
                                      </p:cBhvr>
                                      <p:to>
                                        <p:strVal val="visible"/>
                                      </p:to>
                                    </p:set>
                                    <p:animEffect transition="in" filter="fade">
                                      <p:cBhvr>
                                        <p:cTn id="12" dur="1"/>
                                        <p:tgtEl>
                                          <p:spTgt spid="24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9">
                                            <p:txEl>
                                              <p:pRg st="2" end="2"/>
                                            </p:txEl>
                                          </p:spTgt>
                                        </p:tgtEl>
                                        <p:attrNameLst>
                                          <p:attrName>style.visibility</p:attrName>
                                        </p:attrNameLst>
                                      </p:cBhvr>
                                      <p:to>
                                        <p:strVal val="visible"/>
                                      </p:to>
                                    </p:set>
                                    <p:animEffect transition="in" filter="fade">
                                      <p:cBhvr>
                                        <p:cTn id="17" dur="1"/>
                                        <p:tgtEl>
                                          <p:spTgt spid="24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51"/>
                                        </p:tgtEl>
                                        <p:attrNameLst>
                                          <p:attrName>style.visibility</p:attrName>
                                        </p:attrNameLst>
                                      </p:cBhvr>
                                      <p:to>
                                        <p:strVal val="visible"/>
                                      </p:to>
                                    </p:set>
                                    <p:animEffect transition="in" filter="fade">
                                      <p:cBhvr>
                                        <p:cTn id="22" dur="1"/>
                                        <p:tgtEl>
                                          <p:spTgt spid="25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59"/>
                                        </p:tgtEl>
                                        <p:attrNameLst>
                                          <p:attrName>style.visibility</p:attrName>
                                        </p:attrNameLst>
                                      </p:cBhvr>
                                      <p:to>
                                        <p:strVal val="visible"/>
                                      </p:to>
                                    </p:set>
                                    <p:animEffect transition="in" filter="fade">
                                      <p:cBhvr>
                                        <p:cTn id="27" dur="1"/>
                                        <p:tgtEl>
                                          <p:spTgt spid="2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3"/>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Decision Boundaries</a:t>
            </a:r>
            <a:endParaRPr/>
          </a:p>
        </p:txBody>
      </p:sp>
      <p:sp>
        <p:nvSpPr>
          <p:cNvPr id="265" name="Google Shape;265;p43"/>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81000" rtl="0">
              <a:spcBef>
                <a:spcPts val="0"/>
              </a:spcBef>
              <a:spcAft>
                <a:spcPts val="0"/>
              </a:spcAft>
              <a:buSzPts val="2400"/>
              <a:buChar char="●"/>
            </a:pPr>
            <a:r>
              <a:rPr lang="en"/>
              <a:t>A change in input attributes might change the prediction</a:t>
            </a:r>
            <a:endParaRPr/>
          </a:p>
          <a:p>
            <a:pPr marL="457200" lvl="0" indent="-381000" rtl="0">
              <a:spcBef>
                <a:spcPts val="1200"/>
              </a:spcBef>
              <a:spcAft>
                <a:spcPts val="0"/>
              </a:spcAft>
              <a:buSzPts val="2400"/>
              <a:buChar char="●"/>
            </a:pPr>
            <a:r>
              <a:rPr lang="en"/>
              <a:t>Inputs that are very close but result in different predicted labels are on either side of a </a:t>
            </a:r>
            <a:r>
              <a:rPr lang="en" b="1" i="1"/>
              <a:t>decision boundary</a:t>
            </a:r>
            <a:endParaRPr b="1"/>
          </a:p>
          <a:p>
            <a:pPr marL="457200" lvl="0" indent="-381000" rtl="0">
              <a:spcBef>
                <a:spcPts val="1200"/>
              </a:spcBef>
              <a:spcAft>
                <a:spcPts val="1200"/>
              </a:spcAft>
              <a:buSzPts val="2400"/>
              <a:buChar char="●"/>
            </a:pPr>
            <a:r>
              <a:rPr lang="en"/>
              <a:t>To visualize, plot predictions of a regular set of inputs</a:t>
            </a:r>
            <a:endParaRPr/>
          </a:p>
        </p:txBody>
      </p:sp>
      <p:sp>
        <p:nvSpPr>
          <p:cNvPr id="266" name="Google Shape;266;p43"/>
          <p:cNvSpPr txBox="1"/>
          <p:nvPr/>
        </p:nvSpPr>
        <p:spPr>
          <a:xfrm>
            <a:off x="3870000" y="3979650"/>
            <a:ext cx="1404000" cy="61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(Demo)</a:t>
            </a:r>
            <a:endParaRPr sz="2400">
              <a:solidFill>
                <a:srgbClr val="3B7EA1"/>
              </a:solidFill>
            </a:endParaRPr>
          </a:p>
        </p:txBody>
      </p:sp>
    </p:spTree>
    <p:extLst>
      <p:ext uri="{BB962C8B-B14F-4D97-AF65-F5344CB8AC3E}">
        <p14:creationId xmlns:p14="http://schemas.microsoft.com/office/powerpoint/2010/main" val="685670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66"/>
                                        </p:tgtEl>
                                        <p:attrNameLst>
                                          <p:attrName>style.visibility</p:attrName>
                                        </p:attrNameLst>
                                      </p:cBhvr>
                                      <p:to>
                                        <p:strVal val="visible"/>
                                      </p:to>
                                    </p:set>
                                    <p:animEffect transition="in" filter="fade">
                                      <p:cBhvr>
                                        <p:cTn id="19" dur="1"/>
                                        <p:tgtEl>
                                          <p:spTgt spid="2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8"/>
          <p:cNvSpPr txBox="1">
            <a:spLocks noGrp="1"/>
          </p:cNvSpPr>
          <p:nvPr>
            <p:ph type="ctrTitle"/>
          </p:nvPr>
        </p:nvSpPr>
        <p:spPr>
          <a:prstGeom prst="rect">
            <a:avLst/>
          </a:prstGeom>
        </p:spPr>
        <p:txBody>
          <a:bodyPr spcFirstLastPara="1" wrap="square" lIns="91425" tIns="91425" rIns="91425" bIns="91425" anchor="b" anchorCtr="0">
            <a:noAutofit/>
          </a:bodyPr>
          <a:lstStyle/>
          <a:p>
            <a:pPr lvl="0"/>
            <a:r>
              <a:rPr lang="en" dirty="0"/>
              <a:t>Module 10</a:t>
            </a:r>
            <a:endParaRPr dirty="0"/>
          </a:p>
        </p:txBody>
      </p:sp>
      <p:sp>
        <p:nvSpPr>
          <p:cNvPr id="125" name="Google Shape;125;p28"/>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Decisions</a:t>
            </a:r>
            <a:endParaRPr/>
          </a:p>
        </p:txBody>
      </p:sp>
    </p:spTree>
    <p:extLst>
      <p:ext uri="{BB962C8B-B14F-4D97-AF65-F5344CB8AC3E}">
        <p14:creationId xmlns:p14="http://schemas.microsoft.com/office/powerpoint/2010/main" val="8571285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Announcements</a:t>
            </a:r>
            <a:endParaRPr/>
          </a:p>
        </p:txBody>
      </p:sp>
    </p:spTree>
    <p:extLst>
      <p:ext uri="{BB962C8B-B14F-4D97-AF65-F5344CB8AC3E}">
        <p14:creationId xmlns:p14="http://schemas.microsoft.com/office/powerpoint/2010/main" val="38904420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2"/>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Decisions</a:t>
            </a:r>
            <a:endParaRPr/>
          </a:p>
        </p:txBody>
      </p:sp>
    </p:spTree>
    <p:extLst>
      <p:ext uri="{BB962C8B-B14F-4D97-AF65-F5344CB8AC3E}">
        <p14:creationId xmlns:p14="http://schemas.microsoft.com/office/powerpoint/2010/main" val="23146003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The Medical Diagnosis Problem</a:t>
            </a:r>
            <a:endParaRPr dirty="0"/>
          </a:p>
        </p:txBody>
      </p:sp>
      <p:sp>
        <p:nvSpPr>
          <p:cNvPr id="153" name="Google Shape;153;p33"/>
          <p:cNvSpPr txBox="1">
            <a:spLocks noGrp="1"/>
          </p:cNvSpPr>
          <p:nvPr>
            <p:ph type="body" idx="1"/>
          </p:nvPr>
        </p:nvSpPr>
        <p:spPr>
          <a:prstGeom prst="rect">
            <a:avLst/>
          </a:prstGeom>
        </p:spPr>
        <p:txBody>
          <a:bodyPr spcFirstLastPara="1" wrap="square" lIns="91425" tIns="91425" rIns="91425" bIns="91425" anchor="t" anchorCtr="0">
            <a:noAutofit/>
          </a:bodyPr>
          <a:lstStyle/>
          <a:p>
            <a:pPr marL="354013" indent="-342900"/>
            <a:r>
              <a:rPr lang="en-US" sz="2200" dirty="0"/>
              <a:t>Suppose there is a rare disease with a prevalence of 1/1000.</a:t>
            </a:r>
          </a:p>
          <a:p>
            <a:pPr marL="354013" indent="-342900"/>
            <a:r>
              <a:rPr lang="en-US" sz="2200" dirty="0"/>
              <a:t>Suppose that there is an imperfect test that indicates that you have the disease 99% of the time when you really do, and 5% of the time when you really don’t. </a:t>
            </a:r>
            <a:br>
              <a:rPr lang="en-US" sz="2200" dirty="0"/>
            </a:br>
            <a:endParaRPr lang="en-US" sz="2200" dirty="0"/>
          </a:p>
          <a:p>
            <a:pPr marL="354013" indent="-342900"/>
            <a:r>
              <a:rPr lang="en-US" sz="2200" i="1" dirty="0"/>
              <a:t>Q1: What is the probability that a randomly selected person in the population has the disease?</a:t>
            </a:r>
          </a:p>
          <a:p>
            <a:pPr marL="354013" indent="-342900"/>
            <a:r>
              <a:rPr lang="en-US" sz="2200" i="1" dirty="0"/>
              <a:t>A1: P(D) = 0.001. This is called the prior probability of disease.</a:t>
            </a:r>
          </a:p>
          <a:p>
            <a:pPr marL="354013" indent="-342900"/>
            <a:endParaRPr lang="en-US" sz="2200" dirty="0"/>
          </a:p>
        </p:txBody>
      </p:sp>
    </p:spTree>
    <p:extLst>
      <p:ext uri="{BB962C8B-B14F-4D97-AF65-F5344CB8AC3E}">
        <p14:creationId xmlns:p14="http://schemas.microsoft.com/office/powerpoint/2010/main" val="1619081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3">
                                            <p:txEl>
                                              <p:pRg st="0" end="0"/>
                                            </p:txEl>
                                          </p:spTgt>
                                        </p:tgtEl>
                                        <p:attrNameLst>
                                          <p:attrName>style.visibility</p:attrName>
                                        </p:attrNameLst>
                                      </p:cBhvr>
                                      <p:to>
                                        <p:strVal val="visible"/>
                                      </p:to>
                                    </p:set>
                                    <p:animEffect transition="in" filter="fade">
                                      <p:cBhvr>
                                        <p:cTn id="7" dur="1"/>
                                        <p:tgtEl>
                                          <p:spTgt spid="15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xEl>
                                              <p:pRg st="1" end="1"/>
                                            </p:txEl>
                                          </p:spTgt>
                                        </p:tgtEl>
                                        <p:attrNameLst>
                                          <p:attrName>style.visibility</p:attrName>
                                        </p:attrNameLst>
                                      </p:cBhvr>
                                      <p:to>
                                        <p:strVal val="visible"/>
                                      </p:to>
                                    </p:set>
                                    <p:animEffect transition="in" filter="fade">
                                      <p:cBhvr>
                                        <p:cTn id="12" dur="1"/>
                                        <p:tgtEl>
                                          <p:spTgt spid="15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3">
                                            <p:txEl>
                                              <p:pRg st="2" end="2"/>
                                            </p:txEl>
                                          </p:spTgt>
                                        </p:tgtEl>
                                        <p:attrNameLst>
                                          <p:attrName>style.visibility</p:attrName>
                                        </p:attrNameLst>
                                      </p:cBhvr>
                                      <p:to>
                                        <p:strVal val="visible"/>
                                      </p:to>
                                    </p:set>
                                    <p:animEffect transition="in" filter="fade">
                                      <p:cBhvr>
                                        <p:cTn id="17" dur="1"/>
                                        <p:tgtEl>
                                          <p:spTgt spid="15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3">
                                            <p:txEl>
                                              <p:pRg st="3" end="3"/>
                                            </p:txEl>
                                          </p:spTgt>
                                        </p:tgtEl>
                                        <p:attrNameLst>
                                          <p:attrName>style.visibility</p:attrName>
                                        </p:attrNameLst>
                                      </p:cBhvr>
                                      <p:to>
                                        <p:strVal val="visible"/>
                                      </p:to>
                                    </p:set>
                                    <p:animEffect transition="in" filter="fade">
                                      <p:cBhvr>
                                        <p:cTn id="22" dur="1"/>
                                        <p:tgtEl>
                                          <p:spTgt spid="15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The Medical Diagnosis Problem</a:t>
            </a:r>
            <a:endParaRPr dirty="0"/>
          </a:p>
        </p:txBody>
      </p:sp>
      <p:sp>
        <p:nvSpPr>
          <p:cNvPr id="153" name="Google Shape;153;p33"/>
          <p:cNvSpPr txBox="1">
            <a:spLocks noGrp="1"/>
          </p:cNvSpPr>
          <p:nvPr>
            <p:ph type="body" idx="1"/>
          </p:nvPr>
        </p:nvSpPr>
        <p:spPr>
          <a:prstGeom prst="rect">
            <a:avLst/>
          </a:prstGeom>
        </p:spPr>
        <p:txBody>
          <a:bodyPr spcFirstLastPara="1" wrap="square" lIns="91425" tIns="91425" rIns="91425" bIns="91425" anchor="t" anchorCtr="0">
            <a:noAutofit/>
          </a:bodyPr>
          <a:lstStyle/>
          <a:p>
            <a:pPr marL="354013" indent="-342900"/>
            <a:r>
              <a:rPr lang="en-US" sz="2200" dirty="0"/>
              <a:t>Suppose there is a rare disease with a prevalence of 1/1000.</a:t>
            </a:r>
          </a:p>
          <a:p>
            <a:pPr marL="354013" indent="-342900"/>
            <a:r>
              <a:rPr lang="en-US" sz="2200" dirty="0"/>
              <a:t>Suppose that there is an imperfect test that indicates that you have the disease 99% of the time when you really do, and 5% of the time when you really don’t. </a:t>
            </a:r>
            <a:br>
              <a:rPr lang="en-US" sz="2200" dirty="0"/>
            </a:br>
            <a:endParaRPr lang="en-US" sz="2200" dirty="0"/>
          </a:p>
          <a:p>
            <a:pPr marL="354013" indent="-342900"/>
            <a:r>
              <a:rPr lang="en-US" sz="2200" i="1" dirty="0"/>
              <a:t>Q2: What is the probability that a randomly selected person tests positive if they do have the disease? </a:t>
            </a:r>
          </a:p>
          <a:p>
            <a:pPr marL="354013" indent="-342900"/>
            <a:r>
              <a:rPr lang="en-US" sz="2200" i="1" dirty="0"/>
              <a:t>A2: P(TP|D) = 0.99. This is the likelihood of testing positive given that you have the disease.</a:t>
            </a:r>
          </a:p>
          <a:p>
            <a:pPr marL="354013" indent="-342900"/>
            <a:endParaRPr lang="en-US" sz="2200" dirty="0"/>
          </a:p>
        </p:txBody>
      </p:sp>
    </p:spTree>
    <p:extLst>
      <p:ext uri="{BB962C8B-B14F-4D97-AF65-F5344CB8AC3E}">
        <p14:creationId xmlns:p14="http://schemas.microsoft.com/office/powerpoint/2010/main" val="1844282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3">
                                            <p:txEl>
                                              <p:pRg st="2" end="2"/>
                                            </p:txEl>
                                          </p:spTgt>
                                        </p:tgtEl>
                                        <p:attrNameLst>
                                          <p:attrName>style.visibility</p:attrName>
                                        </p:attrNameLst>
                                      </p:cBhvr>
                                      <p:to>
                                        <p:strVal val="visible"/>
                                      </p:to>
                                    </p:set>
                                    <p:animEffect transition="in" filter="fade">
                                      <p:cBhvr>
                                        <p:cTn id="7" dur="1"/>
                                        <p:tgtEl>
                                          <p:spTgt spid="15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xEl>
                                              <p:pRg st="3" end="3"/>
                                            </p:txEl>
                                          </p:spTgt>
                                        </p:tgtEl>
                                        <p:attrNameLst>
                                          <p:attrName>style.visibility</p:attrName>
                                        </p:attrNameLst>
                                      </p:cBhvr>
                                      <p:to>
                                        <p:strVal val="visible"/>
                                      </p:to>
                                    </p:set>
                                    <p:animEffect transition="in" filter="fade">
                                      <p:cBhvr>
                                        <p:cTn id="12" dur="1"/>
                                        <p:tgtEl>
                                          <p:spTgt spid="15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8"/>
          <p:cNvSpPr txBox="1">
            <a:spLocks noGrp="1"/>
          </p:cNvSpPr>
          <p:nvPr>
            <p:ph type="title"/>
          </p:nvPr>
        </p:nvSpPr>
        <p:spPr>
          <a:xfrm>
            <a:off x="457200" y="205975"/>
            <a:ext cx="81705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A “Model”: Signal + Noise</a:t>
            </a:r>
            <a:endParaRPr/>
          </a:p>
        </p:txBody>
      </p:sp>
      <p:cxnSp>
        <p:nvCxnSpPr>
          <p:cNvPr id="134" name="Google Shape;134;p28"/>
          <p:cNvCxnSpPr/>
          <p:nvPr/>
        </p:nvCxnSpPr>
        <p:spPr>
          <a:xfrm rot="10800000" flipH="1">
            <a:off x="1794750" y="1473675"/>
            <a:ext cx="5554500" cy="2884200"/>
          </a:xfrm>
          <a:prstGeom prst="straightConnector1">
            <a:avLst/>
          </a:prstGeom>
          <a:noFill/>
          <a:ln w="28575" cap="flat" cmpd="sng">
            <a:solidFill>
              <a:srgbClr val="6AA84F"/>
            </a:solidFill>
            <a:prstDash val="solid"/>
            <a:round/>
            <a:headEnd type="none" w="med" len="med"/>
            <a:tailEnd type="none" w="med" len="med"/>
          </a:ln>
        </p:spPr>
      </p:cxnSp>
      <p:sp>
        <p:nvSpPr>
          <p:cNvPr id="135" name="Google Shape;135;p28"/>
          <p:cNvSpPr/>
          <p:nvPr/>
        </p:nvSpPr>
        <p:spPr>
          <a:xfrm>
            <a:off x="2657550" y="2304900"/>
            <a:ext cx="239400" cy="264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6" name="Google Shape;136;p28"/>
          <p:cNvSpPr/>
          <p:nvPr/>
        </p:nvSpPr>
        <p:spPr>
          <a:xfrm>
            <a:off x="6827800" y="1865350"/>
            <a:ext cx="239400" cy="264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7" name="Google Shape;137;p28"/>
          <p:cNvSpPr/>
          <p:nvPr/>
        </p:nvSpPr>
        <p:spPr>
          <a:xfrm>
            <a:off x="4360400" y="3806225"/>
            <a:ext cx="239400" cy="264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8" name="Google Shape;138;p28"/>
          <p:cNvSpPr/>
          <p:nvPr/>
        </p:nvSpPr>
        <p:spPr>
          <a:xfrm>
            <a:off x="5117350" y="1473675"/>
            <a:ext cx="239400" cy="264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39" name="Google Shape;139;p28"/>
          <p:cNvCxnSpPr>
            <a:stCxn id="135" idx="4"/>
          </p:cNvCxnSpPr>
          <p:nvPr/>
        </p:nvCxnSpPr>
        <p:spPr>
          <a:xfrm>
            <a:off x="2777250" y="2569500"/>
            <a:ext cx="18900" cy="1259400"/>
          </a:xfrm>
          <a:prstGeom prst="straightConnector1">
            <a:avLst/>
          </a:prstGeom>
          <a:noFill/>
          <a:ln w="19050" cap="flat" cmpd="sng">
            <a:solidFill>
              <a:schemeClr val="accent2"/>
            </a:solidFill>
            <a:prstDash val="solid"/>
            <a:round/>
            <a:headEnd type="none" w="med" len="med"/>
            <a:tailEnd type="none" w="med" len="med"/>
          </a:ln>
        </p:spPr>
      </p:cxnSp>
      <p:cxnSp>
        <p:nvCxnSpPr>
          <p:cNvPr id="140" name="Google Shape;140;p28"/>
          <p:cNvCxnSpPr>
            <a:stCxn id="137" idx="0"/>
          </p:cNvCxnSpPr>
          <p:nvPr/>
        </p:nvCxnSpPr>
        <p:spPr>
          <a:xfrm rot="10800000" flipH="1">
            <a:off x="4480100" y="2985125"/>
            <a:ext cx="3600" cy="821100"/>
          </a:xfrm>
          <a:prstGeom prst="straightConnector1">
            <a:avLst/>
          </a:prstGeom>
          <a:noFill/>
          <a:ln w="19050" cap="flat" cmpd="sng">
            <a:solidFill>
              <a:schemeClr val="accent2"/>
            </a:solidFill>
            <a:prstDash val="solid"/>
            <a:round/>
            <a:headEnd type="none" w="med" len="med"/>
            <a:tailEnd type="none" w="med" len="med"/>
          </a:ln>
        </p:spPr>
      </p:cxnSp>
      <p:cxnSp>
        <p:nvCxnSpPr>
          <p:cNvPr id="141" name="Google Shape;141;p28"/>
          <p:cNvCxnSpPr>
            <a:stCxn id="138" idx="4"/>
          </p:cNvCxnSpPr>
          <p:nvPr/>
        </p:nvCxnSpPr>
        <p:spPr>
          <a:xfrm>
            <a:off x="5237050" y="1738275"/>
            <a:ext cx="15000" cy="831000"/>
          </a:xfrm>
          <a:prstGeom prst="straightConnector1">
            <a:avLst/>
          </a:prstGeom>
          <a:noFill/>
          <a:ln w="19050" cap="flat" cmpd="sng">
            <a:solidFill>
              <a:schemeClr val="accent2"/>
            </a:solidFill>
            <a:prstDash val="solid"/>
            <a:round/>
            <a:headEnd type="none" w="med" len="med"/>
            <a:tailEnd type="none" w="med" len="med"/>
          </a:ln>
        </p:spPr>
      </p:cxnSp>
      <p:cxnSp>
        <p:nvCxnSpPr>
          <p:cNvPr id="142" name="Google Shape;142;p28"/>
          <p:cNvCxnSpPr>
            <a:stCxn id="136" idx="0"/>
          </p:cNvCxnSpPr>
          <p:nvPr/>
        </p:nvCxnSpPr>
        <p:spPr>
          <a:xfrm rot="10800000" flipH="1">
            <a:off x="6947500" y="1662550"/>
            <a:ext cx="5100" cy="202800"/>
          </a:xfrm>
          <a:prstGeom prst="straightConnector1">
            <a:avLst/>
          </a:prstGeom>
          <a:noFill/>
          <a:ln w="19050" cap="flat" cmpd="sng">
            <a:solidFill>
              <a:schemeClr val="accent2"/>
            </a:solidFill>
            <a:prstDash val="solid"/>
            <a:round/>
            <a:headEnd type="none" w="med" len="med"/>
            <a:tailEnd type="none" w="med" len="med"/>
          </a:ln>
        </p:spPr>
      </p:cxnSp>
      <p:sp>
        <p:nvSpPr>
          <p:cNvPr id="143" name="Google Shape;143;p28"/>
          <p:cNvSpPr/>
          <p:nvPr/>
        </p:nvSpPr>
        <p:spPr>
          <a:xfrm>
            <a:off x="457200" y="1216325"/>
            <a:ext cx="2060700" cy="2589900"/>
          </a:xfrm>
          <a:prstGeom prst="wedgeRoundRectCallout">
            <a:avLst>
              <a:gd name="adj1" fmla="val 61212"/>
              <a:gd name="adj2" fmla="val 27468"/>
              <a:gd name="adj3" fmla="val 0"/>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r>
              <a:rPr lang="en" sz="2400"/>
              <a:t>Distance drawn at random from normal distribution with mean 0</a:t>
            </a:r>
            <a:endParaRPr sz="2400"/>
          </a:p>
        </p:txBody>
      </p:sp>
      <p:sp>
        <p:nvSpPr>
          <p:cNvPr id="144" name="Google Shape;144;p28"/>
          <p:cNvSpPr/>
          <p:nvPr/>
        </p:nvSpPr>
        <p:spPr>
          <a:xfrm>
            <a:off x="5022450" y="2871575"/>
            <a:ext cx="2984100" cy="1790400"/>
          </a:xfrm>
          <a:prstGeom prst="wedgeRoundRectCallout">
            <a:avLst>
              <a:gd name="adj1" fmla="val -63962"/>
              <a:gd name="adj2" fmla="val -20944"/>
              <a:gd name="adj3" fmla="val 0"/>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r>
              <a:rPr lang="en" sz="2400"/>
              <a:t>Another distance drawn independently from the same normal distribution</a:t>
            </a:r>
            <a:endParaRPr sz="24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The Medical Diagnosis Problem</a:t>
            </a:r>
            <a:endParaRPr dirty="0"/>
          </a:p>
        </p:txBody>
      </p:sp>
      <p:sp>
        <p:nvSpPr>
          <p:cNvPr id="153" name="Google Shape;153;p33"/>
          <p:cNvSpPr txBox="1">
            <a:spLocks noGrp="1"/>
          </p:cNvSpPr>
          <p:nvPr>
            <p:ph type="body" idx="1"/>
          </p:nvPr>
        </p:nvSpPr>
        <p:spPr>
          <a:prstGeom prst="rect">
            <a:avLst/>
          </a:prstGeom>
        </p:spPr>
        <p:txBody>
          <a:bodyPr spcFirstLastPara="1" wrap="square" lIns="91425" tIns="91425" rIns="91425" bIns="91425" anchor="t" anchorCtr="0">
            <a:noAutofit/>
          </a:bodyPr>
          <a:lstStyle/>
          <a:p>
            <a:pPr marL="354013" indent="-342900"/>
            <a:r>
              <a:rPr lang="en-US" sz="2200" dirty="0"/>
              <a:t>Suppose there is a rare disease with a prevalence of 1/1000.</a:t>
            </a:r>
          </a:p>
          <a:p>
            <a:pPr marL="354013" indent="-342900"/>
            <a:r>
              <a:rPr lang="en-US" sz="2200" dirty="0"/>
              <a:t>Suppose that there is an imperfect test that indicates that you have the disease 99% of the time when you really do, and 5% of the time when you really don’t. </a:t>
            </a:r>
            <a:br>
              <a:rPr lang="en-US" sz="2200" dirty="0"/>
            </a:br>
            <a:endParaRPr lang="en-US" sz="2200" dirty="0"/>
          </a:p>
          <a:p>
            <a:pPr marL="354013" indent="-342900"/>
            <a:r>
              <a:rPr lang="en-US" sz="2200" i="1" dirty="0"/>
              <a:t>Q3: What is the probability that a randomly selected person tests positive if they do not have the disease (are healthy)? </a:t>
            </a:r>
          </a:p>
          <a:p>
            <a:pPr marL="354013" indent="-342900"/>
            <a:r>
              <a:rPr lang="en-US" sz="2200" i="1" dirty="0"/>
              <a:t>A3: P(TP|H)=0.05. This is the </a:t>
            </a:r>
            <a:r>
              <a:rPr lang="en-US" sz="2200" dirty="0"/>
              <a:t>false positive rate </a:t>
            </a:r>
            <a:r>
              <a:rPr lang="en-US" sz="2200" i="1" dirty="0"/>
              <a:t>of the test. It is the likelihood of testing positive given that you do not have the disease.</a:t>
            </a:r>
          </a:p>
        </p:txBody>
      </p:sp>
    </p:spTree>
    <p:extLst>
      <p:ext uri="{BB962C8B-B14F-4D97-AF65-F5344CB8AC3E}">
        <p14:creationId xmlns:p14="http://schemas.microsoft.com/office/powerpoint/2010/main" val="1261398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3">
                                            <p:txEl>
                                              <p:pRg st="2" end="2"/>
                                            </p:txEl>
                                          </p:spTgt>
                                        </p:tgtEl>
                                        <p:attrNameLst>
                                          <p:attrName>style.visibility</p:attrName>
                                        </p:attrNameLst>
                                      </p:cBhvr>
                                      <p:to>
                                        <p:strVal val="visible"/>
                                      </p:to>
                                    </p:set>
                                    <p:animEffect transition="in" filter="fade">
                                      <p:cBhvr>
                                        <p:cTn id="7" dur="1"/>
                                        <p:tgtEl>
                                          <p:spTgt spid="15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xEl>
                                              <p:pRg st="3" end="3"/>
                                            </p:txEl>
                                          </p:spTgt>
                                        </p:tgtEl>
                                        <p:attrNameLst>
                                          <p:attrName>style.visibility</p:attrName>
                                        </p:attrNameLst>
                                      </p:cBhvr>
                                      <p:to>
                                        <p:strVal val="visible"/>
                                      </p:to>
                                    </p:set>
                                    <p:animEffect transition="in" filter="fade">
                                      <p:cBhvr>
                                        <p:cTn id="12" dur="1"/>
                                        <p:tgtEl>
                                          <p:spTgt spid="15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The Medical Diagnosis Problem</a:t>
            </a:r>
            <a:endParaRPr dirty="0"/>
          </a:p>
        </p:txBody>
      </p:sp>
      <p:sp>
        <p:nvSpPr>
          <p:cNvPr id="153" name="Google Shape;153;p33"/>
          <p:cNvSpPr txBox="1">
            <a:spLocks noGrp="1"/>
          </p:cNvSpPr>
          <p:nvPr>
            <p:ph type="body" idx="1"/>
          </p:nvPr>
        </p:nvSpPr>
        <p:spPr>
          <a:prstGeom prst="rect">
            <a:avLst/>
          </a:prstGeom>
        </p:spPr>
        <p:txBody>
          <a:bodyPr spcFirstLastPara="1" wrap="square" lIns="91425" tIns="91425" rIns="91425" bIns="91425" anchor="t" anchorCtr="0">
            <a:noAutofit/>
          </a:bodyPr>
          <a:lstStyle/>
          <a:p>
            <a:pPr marL="354013" indent="-342900"/>
            <a:r>
              <a:rPr lang="en-US" sz="2200" dirty="0"/>
              <a:t>Suppose there is a rare disease with a prevalence of 1/1000.</a:t>
            </a:r>
          </a:p>
          <a:p>
            <a:pPr marL="354013" indent="-342900"/>
            <a:r>
              <a:rPr lang="en-US" sz="2200" dirty="0"/>
              <a:t>Suppose that there is an imperfect test that indicates that you have the disease 99% of the time when you really do, and 5% of the time when you really don’t. </a:t>
            </a:r>
            <a:br>
              <a:rPr lang="en-US" sz="2200" dirty="0"/>
            </a:br>
            <a:endParaRPr lang="en-US" sz="2200" dirty="0"/>
          </a:p>
          <a:p>
            <a:pPr marL="354013" indent="-342900"/>
            <a:r>
              <a:rPr lang="en-US" sz="2200" i="1" dirty="0"/>
              <a:t>Q4: What is the probability that a randomly selected person is healthy and tests positive?</a:t>
            </a:r>
            <a:endParaRPr lang="en-US" sz="2200" dirty="0"/>
          </a:p>
        </p:txBody>
      </p:sp>
    </p:spTree>
    <p:extLst>
      <p:ext uri="{BB962C8B-B14F-4D97-AF65-F5344CB8AC3E}">
        <p14:creationId xmlns:p14="http://schemas.microsoft.com/office/powerpoint/2010/main" val="427133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3">
                                            <p:txEl>
                                              <p:pRg st="2" end="2"/>
                                            </p:txEl>
                                          </p:spTgt>
                                        </p:tgtEl>
                                        <p:attrNameLst>
                                          <p:attrName>style.visibility</p:attrName>
                                        </p:attrNameLst>
                                      </p:cBhvr>
                                      <p:to>
                                        <p:strVal val="visible"/>
                                      </p:to>
                                    </p:set>
                                    <p:animEffect transition="in" filter="fade">
                                      <p:cBhvr>
                                        <p:cTn id="7" dur="1"/>
                                        <p:tgtEl>
                                          <p:spTgt spid="15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Conditional Probability Tree</a:t>
            </a:r>
            <a:endParaRPr dirty="0"/>
          </a:p>
        </p:txBody>
      </p:sp>
      <p:sp>
        <p:nvSpPr>
          <p:cNvPr id="2" name="Oval 1"/>
          <p:cNvSpPr/>
          <p:nvPr/>
        </p:nvSpPr>
        <p:spPr>
          <a:xfrm>
            <a:off x="383627" y="25885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p:cNvSpPr/>
          <p:nvPr/>
        </p:nvSpPr>
        <p:spPr>
          <a:xfrm>
            <a:off x="1692165" y="16744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6" name="Oval 5"/>
          <p:cNvSpPr/>
          <p:nvPr/>
        </p:nvSpPr>
        <p:spPr>
          <a:xfrm>
            <a:off x="1692164" y="335691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7" name="Straight Arrow Connector 6"/>
          <p:cNvCxnSpPr>
            <a:stCxn id="2" idx="7"/>
            <a:endCxn id="5" idx="2"/>
          </p:cNvCxnSpPr>
          <p:nvPr/>
        </p:nvCxnSpPr>
        <p:spPr>
          <a:xfrm flipV="1">
            <a:off x="961584" y="1981151"/>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2" idx="5"/>
            <a:endCxn id="6" idx="2"/>
          </p:cNvCxnSpPr>
          <p:nvPr/>
        </p:nvCxnSpPr>
        <p:spPr>
          <a:xfrm>
            <a:off x="961584" y="3112208"/>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P(D)</a:t>
            </a:r>
          </a:p>
        </p:txBody>
      </p:sp>
      <p:sp>
        <p:nvSpPr>
          <p:cNvPr id="17" name="Rectangle 16"/>
          <p:cNvSpPr/>
          <p:nvPr/>
        </p:nvSpPr>
        <p:spPr>
          <a:xfrm>
            <a:off x="641703" y="3413527"/>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P(H)</a:t>
            </a:r>
          </a:p>
        </p:txBody>
      </p:sp>
      <p:sp>
        <p:nvSpPr>
          <p:cNvPr id="20" name="Oval 19"/>
          <p:cNvSpPr/>
          <p:nvPr/>
        </p:nvSpPr>
        <p:spPr>
          <a:xfrm>
            <a:off x="3039083" y="12857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21" name="Oval 20"/>
          <p:cNvSpPr/>
          <p:nvPr/>
        </p:nvSpPr>
        <p:spPr>
          <a:xfrm>
            <a:off x="3039083" y="207377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2" name="Straight Arrow Connector 21"/>
          <p:cNvCxnSpPr>
            <a:stCxn id="5" idx="7"/>
          </p:cNvCxnSpPr>
          <p:nvPr/>
        </p:nvCxnSpPr>
        <p:spPr>
          <a:xfrm flipV="1">
            <a:off x="2270122" y="1592519"/>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6" name="Straight Arrow Connector 335"/>
          <p:cNvCxnSpPr>
            <a:stCxn id="5" idx="5"/>
            <a:endCxn id="21" idx="2"/>
          </p:cNvCxnSpPr>
          <p:nvPr/>
        </p:nvCxnSpPr>
        <p:spPr>
          <a:xfrm>
            <a:off x="2270122" y="2198041"/>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39" name="Rectangle 338"/>
          <p:cNvSpPr/>
          <p:nvPr/>
        </p:nvSpPr>
        <p:spPr>
          <a:xfrm>
            <a:off x="2072131" y="1273180"/>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P(TP|D)</a:t>
            </a:r>
            <a:endParaRPr lang="en-US" dirty="0">
              <a:solidFill>
                <a:schemeClr val="tx1"/>
              </a:solidFill>
            </a:endParaRPr>
          </a:p>
        </p:txBody>
      </p:sp>
      <p:sp>
        <p:nvSpPr>
          <p:cNvPr id="340" name="Rectangle 339"/>
          <p:cNvSpPr/>
          <p:nvPr/>
        </p:nvSpPr>
        <p:spPr>
          <a:xfrm>
            <a:off x="2072131" y="22684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P(TN|D)</a:t>
            </a:r>
            <a:endParaRPr lang="en-US" dirty="0">
              <a:solidFill>
                <a:schemeClr val="tx1"/>
              </a:solidFill>
            </a:endParaRPr>
          </a:p>
        </p:txBody>
      </p:sp>
      <p:sp>
        <p:nvSpPr>
          <p:cNvPr id="341" name="Oval 340"/>
          <p:cNvSpPr/>
          <p:nvPr/>
        </p:nvSpPr>
        <p:spPr>
          <a:xfrm>
            <a:off x="3065934" y="3014818"/>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342" name="Oval 341"/>
          <p:cNvSpPr/>
          <p:nvPr/>
        </p:nvSpPr>
        <p:spPr>
          <a:xfrm>
            <a:off x="3052508" y="376015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343" name="Straight Arrow Connector 342"/>
          <p:cNvCxnSpPr>
            <a:stCxn id="6" idx="7"/>
            <a:endCxn id="341" idx="2"/>
          </p:cNvCxnSpPr>
          <p:nvPr/>
        </p:nvCxnSpPr>
        <p:spPr>
          <a:xfrm flipV="1">
            <a:off x="2270121" y="3321547"/>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4" name="Straight Arrow Connector 343"/>
          <p:cNvCxnSpPr>
            <a:stCxn id="6" idx="5"/>
            <a:endCxn id="342" idx="2"/>
          </p:cNvCxnSpPr>
          <p:nvPr/>
        </p:nvCxnSpPr>
        <p:spPr>
          <a:xfrm>
            <a:off x="2270121" y="3880535"/>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45" name="Rectangle 344"/>
          <p:cNvSpPr/>
          <p:nvPr/>
        </p:nvSpPr>
        <p:spPr>
          <a:xfrm>
            <a:off x="2098982" y="297208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P(TP|H)</a:t>
            </a:r>
            <a:endParaRPr lang="en-US" dirty="0">
              <a:solidFill>
                <a:schemeClr val="tx1"/>
              </a:solidFill>
            </a:endParaRPr>
          </a:p>
        </p:txBody>
      </p:sp>
      <p:sp>
        <p:nvSpPr>
          <p:cNvPr id="346" name="Rectangle 345"/>
          <p:cNvSpPr/>
          <p:nvPr/>
        </p:nvSpPr>
        <p:spPr>
          <a:xfrm>
            <a:off x="2098982" y="398837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P(TN|H)</a:t>
            </a:r>
            <a:endParaRPr lang="en-US" dirty="0">
              <a:solidFill>
                <a:schemeClr val="tx1"/>
              </a:solidFill>
            </a:endParaRPr>
          </a:p>
        </p:txBody>
      </p:sp>
      <p:sp>
        <p:nvSpPr>
          <p:cNvPr id="360" name="Google Shape;153;p33"/>
          <p:cNvSpPr txBox="1">
            <a:spLocks noGrp="1"/>
          </p:cNvSpPr>
          <p:nvPr>
            <p:ph type="body" idx="1"/>
          </p:nvPr>
        </p:nvSpPr>
        <p:spPr>
          <a:xfrm>
            <a:off x="4485163" y="1083768"/>
            <a:ext cx="4582630" cy="3623100"/>
          </a:xfrm>
          <a:prstGeom prst="rect">
            <a:avLst/>
          </a:prstGeom>
        </p:spPr>
        <p:txBody>
          <a:bodyPr spcFirstLastPara="1" wrap="square" lIns="91425" tIns="91425" rIns="91425" bIns="91425" anchor="t" anchorCtr="0">
            <a:noAutofit/>
          </a:bodyPr>
          <a:lstStyle/>
          <a:p>
            <a:pPr marL="354013" indent="-342900"/>
            <a:r>
              <a:rPr lang="en-US" sz="2000" dirty="0"/>
              <a:t>Suppose there is a rare disease with a prevalence of 1/1000.</a:t>
            </a:r>
          </a:p>
          <a:p>
            <a:pPr marL="354013" indent="-342900"/>
            <a:r>
              <a:rPr lang="en-US" sz="2000" dirty="0"/>
              <a:t>Suppose that there is an imperfect test that indicates that you have the disease 99% of the time when you really do, and 5% of the time when you really don’t. </a:t>
            </a:r>
          </a:p>
        </p:txBody>
      </p:sp>
    </p:spTree>
    <p:extLst>
      <p:ext uri="{BB962C8B-B14F-4D97-AF65-F5344CB8AC3E}">
        <p14:creationId xmlns:p14="http://schemas.microsoft.com/office/powerpoint/2010/main" val="2362202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3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4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4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4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4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3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4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45"/>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14" grpId="0"/>
      <p:bldP spid="17" grpId="0"/>
      <p:bldP spid="20" grpId="0" animBg="1"/>
      <p:bldP spid="21" grpId="0" animBg="1"/>
      <p:bldP spid="339" grpId="0"/>
      <p:bldP spid="340" grpId="0"/>
      <p:bldP spid="341" grpId="0" animBg="1"/>
      <p:bldP spid="342" grpId="0" animBg="1"/>
      <p:bldP spid="345" grpId="0"/>
      <p:bldP spid="34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Conditional Probability Tree</a:t>
            </a:r>
            <a:endParaRPr dirty="0"/>
          </a:p>
        </p:txBody>
      </p:sp>
      <p:sp>
        <p:nvSpPr>
          <p:cNvPr id="2" name="Oval 1"/>
          <p:cNvSpPr/>
          <p:nvPr/>
        </p:nvSpPr>
        <p:spPr>
          <a:xfrm>
            <a:off x="383627" y="25885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p:cNvSpPr/>
          <p:nvPr/>
        </p:nvSpPr>
        <p:spPr>
          <a:xfrm>
            <a:off x="1692165" y="16744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6" name="Oval 5"/>
          <p:cNvSpPr/>
          <p:nvPr/>
        </p:nvSpPr>
        <p:spPr>
          <a:xfrm>
            <a:off x="1692164" y="335691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7" name="Straight Arrow Connector 6"/>
          <p:cNvCxnSpPr>
            <a:stCxn id="2" idx="7"/>
            <a:endCxn id="5" idx="2"/>
          </p:cNvCxnSpPr>
          <p:nvPr/>
        </p:nvCxnSpPr>
        <p:spPr>
          <a:xfrm flipV="1">
            <a:off x="961584" y="1981151"/>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2" idx="5"/>
            <a:endCxn id="6" idx="2"/>
          </p:cNvCxnSpPr>
          <p:nvPr/>
        </p:nvCxnSpPr>
        <p:spPr>
          <a:xfrm>
            <a:off x="961584" y="3112208"/>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7" name="Rectangle 16"/>
          <p:cNvSpPr/>
          <p:nvPr/>
        </p:nvSpPr>
        <p:spPr>
          <a:xfrm>
            <a:off x="655267" y="338190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20" name="Oval 19"/>
          <p:cNvSpPr/>
          <p:nvPr/>
        </p:nvSpPr>
        <p:spPr>
          <a:xfrm>
            <a:off x="3039083" y="12857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21" name="Oval 20"/>
          <p:cNvSpPr/>
          <p:nvPr/>
        </p:nvSpPr>
        <p:spPr>
          <a:xfrm>
            <a:off x="3039083" y="207377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2" name="Straight Arrow Connector 21"/>
          <p:cNvCxnSpPr>
            <a:stCxn id="5" idx="7"/>
          </p:cNvCxnSpPr>
          <p:nvPr/>
        </p:nvCxnSpPr>
        <p:spPr>
          <a:xfrm flipV="1">
            <a:off x="2270122" y="1592519"/>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6" name="Straight Arrow Connector 335"/>
          <p:cNvCxnSpPr>
            <a:stCxn id="5" idx="5"/>
            <a:endCxn id="21" idx="2"/>
          </p:cNvCxnSpPr>
          <p:nvPr/>
        </p:nvCxnSpPr>
        <p:spPr>
          <a:xfrm>
            <a:off x="2270122" y="2198041"/>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39" name="Rectangle 338"/>
          <p:cNvSpPr/>
          <p:nvPr/>
        </p:nvSpPr>
        <p:spPr>
          <a:xfrm>
            <a:off x="2085557" y="13467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340" name="Rectangle 339"/>
          <p:cNvSpPr/>
          <p:nvPr/>
        </p:nvSpPr>
        <p:spPr>
          <a:xfrm>
            <a:off x="2085557" y="22159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341" name="Oval 340"/>
          <p:cNvSpPr/>
          <p:nvPr/>
        </p:nvSpPr>
        <p:spPr>
          <a:xfrm>
            <a:off x="3065934" y="3014818"/>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342" name="Oval 341"/>
          <p:cNvSpPr/>
          <p:nvPr/>
        </p:nvSpPr>
        <p:spPr>
          <a:xfrm>
            <a:off x="3052508" y="376015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343" name="Straight Arrow Connector 342"/>
          <p:cNvCxnSpPr>
            <a:stCxn id="6" idx="7"/>
            <a:endCxn id="341" idx="2"/>
          </p:cNvCxnSpPr>
          <p:nvPr/>
        </p:nvCxnSpPr>
        <p:spPr>
          <a:xfrm flipV="1">
            <a:off x="2270121" y="3321547"/>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4" name="Straight Arrow Connector 343"/>
          <p:cNvCxnSpPr>
            <a:stCxn id="6" idx="5"/>
            <a:endCxn id="342" idx="2"/>
          </p:cNvCxnSpPr>
          <p:nvPr/>
        </p:nvCxnSpPr>
        <p:spPr>
          <a:xfrm>
            <a:off x="2270121" y="3880535"/>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45" name="Rectangle 344"/>
          <p:cNvSpPr/>
          <p:nvPr/>
        </p:nvSpPr>
        <p:spPr>
          <a:xfrm>
            <a:off x="2098982" y="304565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346" name="Rectangle 345"/>
          <p:cNvSpPr/>
          <p:nvPr/>
        </p:nvSpPr>
        <p:spPr>
          <a:xfrm>
            <a:off x="2098982" y="390416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360" name="Google Shape;153;p33"/>
          <p:cNvSpPr txBox="1">
            <a:spLocks noGrp="1"/>
          </p:cNvSpPr>
          <p:nvPr>
            <p:ph type="body" idx="1"/>
          </p:nvPr>
        </p:nvSpPr>
        <p:spPr>
          <a:xfrm>
            <a:off x="4485163" y="1083768"/>
            <a:ext cx="4582630" cy="3623100"/>
          </a:xfrm>
          <a:prstGeom prst="rect">
            <a:avLst/>
          </a:prstGeom>
        </p:spPr>
        <p:txBody>
          <a:bodyPr spcFirstLastPara="1" wrap="square" lIns="91425" tIns="91425" rIns="91425" bIns="91425" anchor="t" anchorCtr="0">
            <a:noAutofit/>
          </a:bodyPr>
          <a:lstStyle/>
          <a:p>
            <a:pPr marL="354013" indent="-342900"/>
            <a:r>
              <a:rPr lang="en-US" sz="2000" dirty="0"/>
              <a:t>Suppose there is a rare disease with a prevalence of 1/1000.</a:t>
            </a:r>
          </a:p>
          <a:p>
            <a:pPr marL="354013" indent="-342900"/>
            <a:r>
              <a:rPr lang="en-US" sz="2000" dirty="0"/>
              <a:t>Suppose that there is an imperfect test that indicates that you have the disease 99% of the time when you really do, and 5% of the time when you really don’t. </a:t>
            </a:r>
          </a:p>
        </p:txBody>
      </p:sp>
      <p:sp>
        <p:nvSpPr>
          <p:cNvPr id="29" name="Rectangle 28"/>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P(D)</a:t>
            </a:r>
          </a:p>
        </p:txBody>
      </p:sp>
      <p:sp>
        <p:nvSpPr>
          <p:cNvPr id="30" name="Rectangle 29"/>
          <p:cNvSpPr/>
          <p:nvPr/>
        </p:nvSpPr>
        <p:spPr>
          <a:xfrm>
            <a:off x="641703" y="3413527"/>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P(H)</a:t>
            </a:r>
          </a:p>
        </p:txBody>
      </p:sp>
      <p:sp>
        <p:nvSpPr>
          <p:cNvPr id="31" name="Rectangle 30"/>
          <p:cNvSpPr/>
          <p:nvPr/>
        </p:nvSpPr>
        <p:spPr>
          <a:xfrm>
            <a:off x="2072131" y="1273180"/>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P(TP|D)</a:t>
            </a:r>
            <a:endParaRPr lang="en-US" dirty="0">
              <a:solidFill>
                <a:schemeClr val="tx1"/>
              </a:solidFill>
            </a:endParaRPr>
          </a:p>
        </p:txBody>
      </p:sp>
      <p:sp>
        <p:nvSpPr>
          <p:cNvPr id="32" name="Rectangle 31"/>
          <p:cNvSpPr/>
          <p:nvPr/>
        </p:nvSpPr>
        <p:spPr>
          <a:xfrm>
            <a:off x="2072131" y="22684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P(TN|D)</a:t>
            </a:r>
            <a:endParaRPr lang="en-US" dirty="0">
              <a:solidFill>
                <a:schemeClr val="tx1"/>
              </a:solidFill>
            </a:endParaRPr>
          </a:p>
        </p:txBody>
      </p:sp>
      <p:sp>
        <p:nvSpPr>
          <p:cNvPr id="33" name="Rectangle 32"/>
          <p:cNvSpPr/>
          <p:nvPr/>
        </p:nvSpPr>
        <p:spPr>
          <a:xfrm>
            <a:off x="2098982" y="297208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P(TP|H)</a:t>
            </a:r>
            <a:endParaRPr lang="en-US" dirty="0">
              <a:solidFill>
                <a:schemeClr val="tx1"/>
              </a:solidFill>
            </a:endParaRPr>
          </a:p>
        </p:txBody>
      </p:sp>
      <p:sp>
        <p:nvSpPr>
          <p:cNvPr id="34" name="Rectangle 33"/>
          <p:cNvSpPr/>
          <p:nvPr/>
        </p:nvSpPr>
        <p:spPr>
          <a:xfrm>
            <a:off x="2098982" y="398837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P(TN|H)</a:t>
            </a:r>
            <a:endParaRPr lang="en-US" dirty="0">
              <a:solidFill>
                <a:schemeClr val="tx1"/>
              </a:solidFill>
            </a:endParaRPr>
          </a:p>
        </p:txBody>
      </p:sp>
    </p:spTree>
    <p:extLst>
      <p:ext uri="{BB962C8B-B14F-4D97-AF65-F5344CB8AC3E}">
        <p14:creationId xmlns:p14="http://schemas.microsoft.com/office/powerpoint/2010/main" val="1992650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xit" presetSubtype="0" fill="hold" grpId="0" nodeType="withEffect">
                                  <p:stCondLst>
                                    <p:cond delay="0"/>
                                  </p:stCondLst>
                                  <p:childTnLst>
                                    <p:set>
                                      <p:cBhvr>
                                        <p:cTn id="14" dur="1" fill="hold">
                                          <p:stCondLst>
                                            <p:cond delay="0"/>
                                          </p:stCondLst>
                                        </p:cTn>
                                        <p:tgtEl>
                                          <p:spTgt spid="30"/>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39"/>
                                        </p:tgtEl>
                                        <p:attrNameLst>
                                          <p:attrName>style.visibility</p:attrName>
                                        </p:attrNameLst>
                                      </p:cBhvr>
                                      <p:to>
                                        <p:strVal val="visible"/>
                                      </p:to>
                                    </p:set>
                                  </p:childTnLst>
                                </p:cTn>
                              </p:par>
                              <p:par>
                                <p:cTn id="19" presetID="1" presetClass="exit"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40"/>
                                        </p:tgtEl>
                                        <p:attrNameLst>
                                          <p:attrName>style.visibility</p:attrName>
                                        </p:attrNameLst>
                                      </p:cBhvr>
                                      <p:to>
                                        <p:strVal val="visible"/>
                                      </p:to>
                                    </p:set>
                                  </p:childTnLst>
                                </p:cTn>
                              </p:par>
                              <p:par>
                                <p:cTn id="25" presetID="1" presetClass="exit" presetSubtype="0" fill="hold" grpId="0" nodeType="withEffect">
                                  <p:stCondLst>
                                    <p:cond delay="0"/>
                                  </p:stCondLst>
                                  <p:childTnLst>
                                    <p:set>
                                      <p:cBhvr>
                                        <p:cTn id="26" dur="1" fill="hold">
                                          <p:stCondLst>
                                            <p:cond delay="0"/>
                                          </p:stCondLst>
                                        </p:cTn>
                                        <p:tgtEl>
                                          <p:spTgt spid="32"/>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45"/>
                                        </p:tgtEl>
                                        <p:attrNameLst>
                                          <p:attrName>style.visibility</p:attrName>
                                        </p:attrNameLst>
                                      </p:cBhvr>
                                      <p:to>
                                        <p:strVal val="visible"/>
                                      </p:to>
                                    </p:set>
                                  </p:childTnLst>
                                </p:cTn>
                              </p:par>
                              <p:par>
                                <p:cTn id="31" presetID="1" presetClass="exit"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46"/>
                                        </p:tgtEl>
                                        <p:attrNameLst>
                                          <p:attrName>style.visibility</p:attrName>
                                        </p:attrNameLst>
                                      </p:cBhvr>
                                      <p:to>
                                        <p:strVal val="visible"/>
                                      </p:to>
                                    </p:set>
                                  </p:childTnLst>
                                </p:cTn>
                              </p:par>
                              <p:par>
                                <p:cTn id="37" presetID="1" presetClass="exit" presetSubtype="0" fill="hold" grpId="0" nodeType="withEffect">
                                  <p:stCondLst>
                                    <p:cond delay="0"/>
                                  </p:stCondLst>
                                  <p:childTnLst>
                                    <p:set>
                                      <p:cBhvr>
                                        <p:cTn id="38" dur="1" fill="hold">
                                          <p:stCondLst>
                                            <p:cond delay="0"/>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7" grpId="0"/>
      <p:bldP spid="339" grpId="0"/>
      <p:bldP spid="340" grpId="0"/>
      <p:bldP spid="345" grpId="0"/>
      <p:bldP spid="346" grpId="0"/>
      <p:bldP spid="29" grpId="0"/>
      <p:bldP spid="30" grpId="0"/>
      <p:bldP spid="31" grpId="0"/>
      <p:bldP spid="32" grpId="0"/>
      <p:bldP spid="33" grpId="0"/>
      <p:bldP spid="3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lvl="0"/>
            <a:r>
              <a:rPr lang="en-US" dirty="0"/>
              <a:t>Back to Questions</a:t>
            </a:r>
            <a:r>
              <a:rPr lang="mr-IN" dirty="0"/>
              <a:t>…</a:t>
            </a:r>
            <a:endParaRPr dirty="0"/>
          </a:p>
        </p:txBody>
      </p:sp>
      <p:sp>
        <p:nvSpPr>
          <p:cNvPr id="2" name="Oval 1"/>
          <p:cNvSpPr/>
          <p:nvPr/>
        </p:nvSpPr>
        <p:spPr>
          <a:xfrm>
            <a:off x="383627" y="25885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p:cNvSpPr/>
          <p:nvPr/>
        </p:nvSpPr>
        <p:spPr>
          <a:xfrm>
            <a:off x="1692165" y="16744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6" name="Oval 5"/>
          <p:cNvSpPr/>
          <p:nvPr/>
        </p:nvSpPr>
        <p:spPr>
          <a:xfrm>
            <a:off x="1692164" y="335691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7" name="Straight Arrow Connector 6"/>
          <p:cNvCxnSpPr>
            <a:stCxn id="2" idx="7"/>
            <a:endCxn id="5" idx="2"/>
          </p:cNvCxnSpPr>
          <p:nvPr/>
        </p:nvCxnSpPr>
        <p:spPr>
          <a:xfrm flipV="1">
            <a:off x="961584" y="1981151"/>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2" idx="5"/>
            <a:endCxn id="6" idx="2"/>
          </p:cNvCxnSpPr>
          <p:nvPr/>
        </p:nvCxnSpPr>
        <p:spPr>
          <a:xfrm>
            <a:off x="961584" y="3112208"/>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7" name="Rectangle 16"/>
          <p:cNvSpPr/>
          <p:nvPr/>
        </p:nvSpPr>
        <p:spPr>
          <a:xfrm>
            <a:off x="655267" y="338190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20" name="Oval 19"/>
          <p:cNvSpPr/>
          <p:nvPr/>
        </p:nvSpPr>
        <p:spPr>
          <a:xfrm>
            <a:off x="3039083" y="12857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21" name="Oval 20"/>
          <p:cNvSpPr/>
          <p:nvPr/>
        </p:nvSpPr>
        <p:spPr>
          <a:xfrm>
            <a:off x="3039083" y="207377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2" name="Straight Arrow Connector 21"/>
          <p:cNvCxnSpPr>
            <a:stCxn id="5" idx="7"/>
          </p:cNvCxnSpPr>
          <p:nvPr/>
        </p:nvCxnSpPr>
        <p:spPr>
          <a:xfrm flipV="1">
            <a:off x="2270122" y="1592519"/>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6" name="Straight Arrow Connector 335"/>
          <p:cNvCxnSpPr>
            <a:stCxn id="5" idx="5"/>
            <a:endCxn id="21" idx="2"/>
          </p:cNvCxnSpPr>
          <p:nvPr/>
        </p:nvCxnSpPr>
        <p:spPr>
          <a:xfrm>
            <a:off x="2270122" y="2198041"/>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39" name="Rectangle 338"/>
          <p:cNvSpPr/>
          <p:nvPr/>
        </p:nvSpPr>
        <p:spPr>
          <a:xfrm>
            <a:off x="2085557" y="13467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340" name="Rectangle 339"/>
          <p:cNvSpPr/>
          <p:nvPr/>
        </p:nvSpPr>
        <p:spPr>
          <a:xfrm>
            <a:off x="2085557" y="22159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341" name="Oval 340"/>
          <p:cNvSpPr/>
          <p:nvPr/>
        </p:nvSpPr>
        <p:spPr>
          <a:xfrm>
            <a:off x="3065934" y="3014818"/>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342" name="Oval 341"/>
          <p:cNvSpPr/>
          <p:nvPr/>
        </p:nvSpPr>
        <p:spPr>
          <a:xfrm>
            <a:off x="3052508" y="376015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343" name="Straight Arrow Connector 342"/>
          <p:cNvCxnSpPr>
            <a:stCxn id="6" idx="7"/>
            <a:endCxn id="341" idx="2"/>
          </p:cNvCxnSpPr>
          <p:nvPr/>
        </p:nvCxnSpPr>
        <p:spPr>
          <a:xfrm flipV="1">
            <a:off x="2270121" y="3321547"/>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4" name="Straight Arrow Connector 343"/>
          <p:cNvCxnSpPr>
            <a:stCxn id="6" idx="5"/>
            <a:endCxn id="342" idx="2"/>
          </p:cNvCxnSpPr>
          <p:nvPr/>
        </p:nvCxnSpPr>
        <p:spPr>
          <a:xfrm>
            <a:off x="2270121" y="3880535"/>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45" name="Rectangle 344"/>
          <p:cNvSpPr/>
          <p:nvPr/>
        </p:nvSpPr>
        <p:spPr>
          <a:xfrm>
            <a:off x="2098982" y="304565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346" name="Rectangle 345"/>
          <p:cNvSpPr/>
          <p:nvPr/>
        </p:nvSpPr>
        <p:spPr>
          <a:xfrm>
            <a:off x="2098982" y="390416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357" name="Google Shape;153;p33"/>
          <p:cNvSpPr txBox="1">
            <a:spLocks noGrp="1"/>
          </p:cNvSpPr>
          <p:nvPr>
            <p:ph type="body" idx="1"/>
          </p:nvPr>
        </p:nvSpPr>
        <p:spPr>
          <a:xfrm>
            <a:off x="4090744" y="1157365"/>
            <a:ext cx="4596055" cy="1673900"/>
          </a:xfrm>
          <a:prstGeom prst="rect">
            <a:avLst/>
          </a:prstGeom>
        </p:spPr>
        <p:txBody>
          <a:bodyPr spcFirstLastPara="1" wrap="square" lIns="91425" tIns="91425" rIns="91425" bIns="91425" anchor="t" anchorCtr="0">
            <a:noAutofit/>
          </a:bodyPr>
          <a:lstStyle/>
          <a:p>
            <a:pPr marL="354013" indent="-342900"/>
            <a:r>
              <a:rPr lang="en-US" sz="2200" i="1" dirty="0"/>
              <a:t>Q4: What is the probability that a randomly selected person is healthy and tests positive?</a:t>
            </a:r>
          </a:p>
          <a:p>
            <a:pPr marL="354013" indent="-342900"/>
            <a:r>
              <a:rPr lang="en-US" sz="2200" i="1" dirty="0"/>
              <a:t>A4: P(H,TP)=P(H)P(TP|H)</a:t>
            </a:r>
            <a:br>
              <a:rPr lang="en-US" sz="2200" i="1" dirty="0"/>
            </a:br>
            <a:r>
              <a:rPr lang="en-US" sz="2200" i="1" dirty="0"/>
              <a:t>                   = 0.999x0.05</a:t>
            </a:r>
          </a:p>
          <a:p>
            <a:pPr marL="354013" indent="-342900"/>
            <a:r>
              <a:rPr lang="en-US" sz="2200" i="1" dirty="0"/>
              <a:t>This is the joint probability of being healthy and testing positive.</a:t>
            </a:r>
          </a:p>
          <a:p>
            <a:pPr marL="354013" indent="-342900"/>
            <a:endParaRPr lang="en-US" sz="2200" dirty="0"/>
          </a:p>
        </p:txBody>
      </p:sp>
      <p:sp>
        <p:nvSpPr>
          <p:cNvPr id="3" name="Freeform 2"/>
          <p:cNvSpPr/>
          <p:nvPr/>
        </p:nvSpPr>
        <p:spPr>
          <a:xfrm>
            <a:off x="188532" y="2255178"/>
            <a:ext cx="3794889" cy="2054063"/>
          </a:xfrm>
          <a:custGeom>
            <a:avLst/>
            <a:gdLst>
              <a:gd name="connsiteX0" fmla="*/ 400047 w 3794889"/>
              <a:gd name="connsiteY0" fmla="*/ 88629 h 2054063"/>
              <a:gd name="connsiteX1" fmla="*/ 400047 w 3794889"/>
              <a:gd name="connsiteY1" fmla="*/ 88629 h 2054063"/>
              <a:gd name="connsiteX2" fmla="*/ 273923 w 3794889"/>
              <a:gd name="connsiteY2" fmla="*/ 151691 h 2054063"/>
              <a:gd name="connsiteX3" fmla="*/ 210861 w 3794889"/>
              <a:gd name="connsiteY3" fmla="*/ 204243 h 2054063"/>
              <a:gd name="connsiteX4" fmla="*/ 179330 w 3794889"/>
              <a:gd name="connsiteY4" fmla="*/ 225263 h 2054063"/>
              <a:gd name="connsiteX5" fmla="*/ 95247 w 3794889"/>
              <a:gd name="connsiteY5" fmla="*/ 319856 h 2054063"/>
              <a:gd name="connsiteX6" fmla="*/ 63716 w 3794889"/>
              <a:gd name="connsiteY6" fmla="*/ 382919 h 2054063"/>
              <a:gd name="connsiteX7" fmla="*/ 32185 w 3794889"/>
              <a:gd name="connsiteY7" fmla="*/ 488022 h 2054063"/>
              <a:gd name="connsiteX8" fmla="*/ 11165 w 3794889"/>
              <a:gd name="connsiteY8" fmla="*/ 572105 h 2054063"/>
              <a:gd name="connsiteX9" fmla="*/ 11165 w 3794889"/>
              <a:gd name="connsiteY9" fmla="*/ 855884 h 2054063"/>
              <a:gd name="connsiteX10" fmla="*/ 32185 w 3794889"/>
              <a:gd name="connsiteY10" fmla="*/ 929456 h 2054063"/>
              <a:gd name="connsiteX11" fmla="*/ 53206 w 3794889"/>
              <a:gd name="connsiteY11" fmla="*/ 960988 h 2054063"/>
              <a:gd name="connsiteX12" fmla="*/ 63716 w 3794889"/>
              <a:gd name="connsiteY12" fmla="*/ 992519 h 2054063"/>
              <a:gd name="connsiteX13" fmla="*/ 105758 w 3794889"/>
              <a:gd name="connsiteY13" fmla="*/ 1055581 h 2054063"/>
              <a:gd name="connsiteX14" fmla="*/ 126778 w 3794889"/>
              <a:gd name="connsiteY14" fmla="*/ 1087112 h 2054063"/>
              <a:gd name="connsiteX15" fmla="*/ 189840 w 3794889"/>
              <a:gd name="connsiteY15" fmla="*/ 1150174 h 2054063"/>
              <a:gd name="connsiteX16" fmla="*/ 221371 w 3794889"/>
              <a:gd name="connsiteY16" fmla="*/ 1181705 h 2054063"/>
              <a:gd name="connsiteX17" fmla="*/ 252902 w 3794889"/>
              <a:gd name="connsiteY17" fmla="*/ 1213236 h 2054063"/>
              <a:gd name="connsiteX18" fmla="*/ 326475 w 3794889"/>
              <a:gd name="connsiteY18" fmla="*/ 1307829 h 2054063"/>
              <a:gd name="connsiteX19" fmla="*/ 368516 w 3794889"/>
              <a:gd name="connsiteY19" fmla="*/ 1370891 h 2054063"/>
              <a:gd name="connsiteX20" fmla="*/ 442089 w 3794889"/>
              <a:gd name="connsiteY20" fmla="*/ 1465484 h 2054063"/>
              <a:gd name="connsiteX21" fmla="*/ 473620 w 3794889"/>
              <a:gd name="connsiteY21" fmla="*/ 1486505 h 2054063"/>
              <a:gd name="connsiteX22" fmla="*/ 547192 w 3794889"/>
              <a:gd name="connsiteY22" fmla="*/ 1570588 h 2054063"/>
              <a:gd name="connsiteX23" fmla="*/ 599744 w 3794889"/>
              <a:gd name="connsiteY23" fmla="*/ 1633650 h 2054063"/>
              <a:gd name="connsiteX24" fmla="*/ 662806 w 3794889"/>
              <a:gd name="connsiteY24" fmla="*/ 1675691 h 2054063"/>
              <a:gd name="connsiteX25" fmla="*/ 767909 w 3794889"/>
              <a:gd name="connsiteY25" fmla="*/ 1749263 h 2054063"/>
              <a:gd name="connsiteX26" fmla="*/ 830971 w 3794889"/>
              <a:gd name="connsiteY26" fmla="*/ 1801815 h 2054063"/>
              <a:gd name="connsiteX27" fmla="*/ 862502 w 3794889"/>
              <a:gd name="connsiteY27" fmla="*/ 1822836 h 2054063"/>
              <a:gd name="connsiteX28" fmla="*/ 946585 w 3794889"/>
              <a:gd name="connsiteY28" fmla="*/ 1896408 h 2054063"/>
              <a:gd name="connsiteX29" fmla="*/ 1009647 w 3794889"/>
              <a:gd name="connsiteY29" fmla="*/ 1938450 h 2054063"/>
              <a:gd name="connsiteX30" fmla="*/ 1041178 w 3794889"/>
              <a:gd name="connsiteY30" fmla="*/ 1959470 h 2054063"/>
              <a:gd name="connsiteX31" fmla="*/ 1072709 w 3794889"/>
              <a:gd name="connsiteY31" fmla="*/ 1969981 h 2054063"/>
              <a:gd name="connsiteX32" fmla="*/ 1156792 w 3794889"/>
              <a:gd name="connsiteY32" fmla="*/ 2001512 h 2054063"/>
              <a:gd name="connsiteX33" fmla="*/ 1272406 w 3794889"/>
              <a:gd name="connsiteY33" fmla="*/ 2033043 h 2054063"/>
              <a:gd name="connsiteX34" fmla="*/ 1440571 w 3794889"/>
              <a:gd name="connsiteY34" fmla="*/ 2054063 h 2054063"/>
              <a:gd name="connsiteX35" fmla="*/ 1692820 w 3794889"/>
              <a:gd name="connsiteY35" fmla="*/ 2043553 h 2054063"/>
              <a:gd name="connsiteX36" fmla="*/ 1755882 w 3794889"/>
              <a:gd name="connsiteY36" fmla="*/ 2012022 h 2054063"/>
              <a:gd name="connsiteX37" fmla="*/ 1797923 w 3794889"/>
              <a:gd name="connsiteY37" fmla="*/ 2001512 h 2054063"/>
              <a:gd name="connsiteX38" fmla="*/ 1839965 w 3794889"/>
              <a:gd name="connsiteY38" fmla="*/ 1980491 h 2054063"/>
              <a:gd name="connsiteX39" fmla="*/ 1934558 w 3794889"/>
              <a:gd name="connsiteY39" fmla="*/ 1917429 h 2054063"/>
              <a:gd name="connsiteX40" fmla="*/ 1966089 w 3794889"/>
              <a:gd name="connsiteY40" fmla="*/ 1896408 h 2054063"/>
              <a:gd name="connsiteX41" fmla="*/ 1997620 w 3794889"/>
              <a:gd name="connsiteY41" fmla="*/ 1875388 h 2054063"/>
              <a:gd name="connsiteX42" fmla="*/ 2018640 w 3794889"/>
              <a:gd name="connsiteY42" fmla="*/ 1843856 h 2054063"/>
              <a:gd name="connsiteX43" fmla="*/ 2081702 w 3794889"/>
              <a:gd name="connsiteY43" fmla="*/ 1791305 h 2054063"/>
              <a:gd name="connsiteX44" fmla="*/ 2134254 w 3794889"/>
              <a:gd name="connsiteY44" fmla="*/ 1738753 h 2054063"/>
              <a:gd name="connsiteX45" fmla="*/ 2197316 w 3794889"/>
              <a:gd name="connsiteY45" fmla="*/ 1686201 h 2054063"/>
              <a:gd name="connsiteX46" fmla="*/ 2239358 w 3794889"/>
              <a:gd name="connsiteY46" fmla="*/ 1665181 h 2054063"/>
              <a:gd name="connsiteX47" fmla="*/ 2302420 w 3794889"/>
              <a:gd name="connsiteY47" fmla="*/ 1623139 h 2054063"/>
              <a:gd name="connsiteX48" fmla="*/ 2333951 w 3794889"/>
              <a:gd name="connsiteY48" fmla="*/ 1602119 h 2054063"/>
              <a:gd name="connsiteX49" fmla="*/ 2407523 w 3794889"/>
              <a:gd name="connsiteY49" fmla="*/ 1570588 h 2054063"/>
              <a:gd name="connsiteX50" fmla="*/ 2470585 w 3794889"/>
              <a:gd name="connsiteY50" fmla="*/ 1549567 h 2054063"/>
              <a:gd name="connsiteX51" fmla="*/ 2575689 w 3794889"/>
              <a:gd name="connsiteY51" fmla="*/ 1518036 h 2054063"/>
              <a:gd name="connsiteX52" fmla="*/ 2764875 w 3794889"/>
              <a:gd name="connsiteY52" fmla="*/ 1497015 h 2054063"/>
              <a:gd name="connsiteX53" fmla="*/ 2964571 w 3794889"/>
              <a:gd name="connsiteY53" fmla="*/ 1475994 h 2054063"/>
              <a:gd name="connsiteX54" fmla="*/ 3237840 w 3794889"/>
              <a:gd name="connsiteY54" fmla="*/ 1454974 h 2054063"/>
              <a:gd name="connsiteX55" fmla="*/ 3300902 w 3794889"/>
              <a:gd name="connsiteY55" fmla="*/ 1444463 h 2054063"/>
              <a:gd name="connsiteX56" fmla="*/ 3374475 w 3794889"/>
              <a:gd name="connsiteY56" fmla="*/ 1433953 h 2054063"/>
              <a:gd name="connsiteX57" fmla="*/ 3437537 w 3794889"/>
              <a:gd name="connsiteY57" fmla="*/ 1423443 h 2054063"/>
              <a:gd name="connsiteX58" fmla="*/ 3521620 w 3794889"/>
              <a:gd name="connsiteY58" fmla="*/ 1412932 h 2054063"/>
              <a:gd name="connsiteX59" fmla="*/ 3626723 w 3794889"/>
              <a:gd name="connsiteY59" fmla="*/ 1381401 h 2054063"/>
              <a:gd name="connsiteX60" fmla="*/ 3658254 w 3794889"/>
              <a:gd name="connsiteY60" fmla="*/ 1370891 h 2054063"/>
              <a:gd name="connsiteX61" fmla="*/ 3689785 w 3794889"/>
              <a:gd name="connsiteY61" fmla="*/ 1360381 h 2054063"/>
              <a:gd name="connsiteX62" fmla="*/ 3721316 w 3794889"/>
              <a:gd name="connsiteY62" fmla="*/ 1339360 h 2054063"/>
              <a:gd name="connsiteX63" fmla="*/ 3752847 w 3794889"/>
              <a:gd name="connsiteY63" fmla="*/ 1276298 h 2054063"/>
              <a:gd name="connsiteX64" fmla="*/ 3773868 w 3794889"/>
              <a:gd name="connsiteY64" fmla="*/ 1244767 h 2054063"/>
              <a:gd name="connsiteX65" fmla="*/ 3784378 w 3794889"/>
              <a:gd name="connsiteY65" fmla="*/ 1202725 h 2054063"/>
              <a:gd name="connsiteX66" fmla="*/ 3794889 w 3794889"/>
              <a:gd name="connsiteY66" fmla="*/ 1171194 h 2054063"/>
              <a:gd name="connsiteX67" fmla="*/ 3784378 w 3794889"/>
              <a:gd name="connsiteY67" fmla="*/ 982008 h 2054063"/>
              <a:gd name="connsiteX68" fmla="*/ 3752847 w 3794889"/>
              <a:gd name="connsiteY68" fmla="*/ 908436 h 2054063"/>
              <a:gd name="connsiteX69" fmla="*/ 3731827 w 3794889"/>
              <a:gd name="connsiteY69" fmla="*/ 845374 h 2054063"/>
              <a:gd name="connsiteX70" fmla="*/ 3710806 w 3794889"/>
              <a:gd name="connsiteY70" fmla="*/ 813843 h 2054063"/>
              <a:gd name="connsiteX71" fmla="*/ 3616213 w 3794889"/>
              <a:gd name="connsiteY71" fmla="*/ 729760 h 2054063"/>
              <a:gd name="connsiteX72" fmla="*/ 3563661 w 3794889"/>
              <a:gd name="connsiteY72" fmla="*/ 677208 h 2054063"/>
              <a:gd name="connsiteX73" fmla="*/ 3500599 w 3794889"/>
              <a:gd name="connsiteY73" fmla="*/ 614146 h 2054063"/>
              <a:gd name="connsiteX74" fmla="*/ 3448047 w 3794889"/>
              <a:gd name="connsiteY74" fmla="*/ 582615 h 2054063"/>
              <a:gd name="connsiteX75" fmla="*/ 3406006 w 3794889"/>
              <a:gd name="connsiteY75" fmla="*/ 551084 h 2054063"/>
              <a:gd name="connsiteX76" fmla="*/ 3321923 w 3794889"/>
              <a:gd name="connsiteY76" fmla="*/ 519553 h 2054063"/>
              <a:gd name="connsiteX77" fmla="*/ 3258861 w 3794889"/>
              <a:gd name="connsiteY77" fmla="*/ 498532 h 2054063"/>
              <a:gd name="connsiteX78" fmla="*/ 3227330 w 3794889"/>
              <a:gd name="connsiteY78" fmla="*/ 488022 h 2054063"/>
              <a:gd name="connsiteX79" fmla="*/ 3195799 w 3794889"/>
              <a:gd name="connsiteY79" fmla="*/ 477512 h 2054063"/>
              <a:gd name="connsiteX80" fmla="*/ 3101206 w 3794889"/>
              <a:gd name="connsiteY80" fmla="*/ 467001 h 2054063"/>
              <a:gd name="connsiteX81" fmla="*/ 2659771 w 3794889"/>
              <a:gd name="connsiteY81" fmla="*/ 477512 h 2054063"/>
              <a:gd name="connsiteX82" fmla="*/ 2596709 w 3794889"/>
              <a:gd name="connsiteY82" fmla="*/ 488022 h 2054063"/>
              <a:gd name="connsiteX83" fmla="*/ 2491606 w 3794889"/>
              <a:gd name="connsiteY83" fmla="*/ 509043 h 2054063"/>
              <a:gd name="connsiteX84" fmla="*/ 2439054 w 3794889"/>
              <a:gd name="connsiteY84" fmla="*/ 519553 h 2054063"/>
              <a:gd name="connsiteX85" fmla="*/ 2375992 w 3794889"/>
              <a:gd name="connsiteY85" fmla="*/ 540574 h 2054063"/>
              <a:gd name="connsiteX86" fmla="*/ 2270889 w 3794889"/>
              <a:gd name="connsiteY86" fmla="*/ 572105 h 2054063"/>
              <a:gd name="connsiteX87" fmla="*/ 2207827 w 3794889"/>
              <a:gd name="connsiteY87" fmla="*/ 603636 h 2054063"/>
              <a:gd name="connsiteX88" fmla="*/ 2113234 w 3794889"/>
              <a:gd name="connsiteY88" fmla="*/ 656188 h 2054063"/>
              <a:gd name="connsiteX89" fmla="*/ 2050171 w 3794889"/>
              <a:gd name="connsiteY89" fmla="*/ 708739 h 2054063"/>
              <a:gd name="connsiteX90" fmla="*/ 2018640 w 3794889"/>
              <a:gd name="connsiteY90" fmla="*/ 740270 h 2054063"/>
              <a:gd name="connsiteX91" fmla="*/ 1955578 w 3794889"/>
              <a:gd name="connsiteY91" fmla="*/ 782312 h 2054063"/>
              <a:gd name="connsiteX92" fmla="*/ 1913537 w 3794889"/>
              <a:gd name="connsiteY92" fmla="*/ 813843 h 2054063"/>
              <a:gd name="connsiteX93" fmla="*/ 1882006 w 3794889"/>
              <a:gd name="connsiteY93" fmla="*/ 824353 h 2054063"/>
              <a:gd name="connsiteX94" fmla="*/ 1818944 w 3794889"/>
              <a:gd name="connsiteY94" fmla="*/ 866394 h 2054063"/>
              <a:gd name="connsiteX95" fmla="*/ 1787413 w 3794889"/>
              <a:gd name="connsiteY95" fmla="*/ 876905 h 2054063"/>
              <a:gd name="connsiteX96" fmla="*/ 1755882 w 3794889"/>
              <a:gd name="connsiteY96" fmla="*/ 897925 h 2054063"/>
              <a:gd name="connsiteX97" fmla="*/ 1713840 w 3794889"/>
              <a:gd name="connsiteY97" fmla="*/ 908436 h 2054063"/>
              <a:gd name="connsiteX98" fmla="*/ 1598227 w 3794889"/>
              <a:gd name="connsiteY98" fmla="*/ 929456 h 2054063"/>
              <a:gd name="connsiteX99" fmla="*/ 1388020 w 3794889"/>
              <a:gd name="connsiteY99" fmla="*/ 908436 h 2054063"/>
              <a:gd name="connsiteX100" fmla="*/ 1356489 w 3794889"/>
              <a:gd name="connsiteY100" fmla="*/ 897925 h 2054063"/>
              <a:gd name="connsiteX101" fmla="*/ 1282916 w 3794889"/>
              <a:gd name="connsiteY101" fmla="*/ 855884 h 2054063"/>
              <a:gd name="connsiteX102" fmla="*/ 1219854 w 3794889"/>
              <a:gd name="connsiteY102" fmla="*/ 792822 h 2054063"/>
              <a:gd name="connsiteX103" fmla="*/ 1177813 w 3794889"/>
              <a:gd name="connsiteY103" fmla="*/ 729760 h 2054063"/>
              <a:gd name="connsiteX104" fmla="*/ 1146282 w 3794889"/>
              <a:gd name="connsiteY104" fmla="*/ 698229 h 2054063"/>
              <a:gd name="connsiteX105" fmla="*/ 1083220 w 3794889"/>
              <a:gd name="connsiteY105" fmla="*/ 614146 h 2054063"/>
              <a:gd name="connsiteX106" fmla="*/ 1051689 w 3794889"/>
              <a:gd name="connsiteY106" fmla="*/ 582615 h 2054063"/>
              <a:gd name="connsiteX107" fmla="*/ 1020158 w 3794889"/>
              <a:gd name="connsiteY107" fmla="*/ 530063 h 2054063"/>
              <a:gd name="connsiteX108" fmla="*/ 999137 w 3794889"/>
              <a:gd name="connsiteY108" fmla="*/ 498532 h 2054063"/>
              <a:gd name="connsiteX109" fmla="*/ 988627 w 3794889"/>
              <a:gd name="connsiteY109" fmla="*/ 467001 h 2054063"/>
              <a:gd name="connsiteX110" fmla="*/ 946585 w 3794889"/>
              <a:gd name="connsiteY110" fmla="*/ 393429 h 2054063"/>
              <a:gd name="connsiteX111" fmla="*/ 915054 w 3794889"/>
              <a:gd name="connsiteY111" fmla="*/ 330367 h 2054063"/>
              <a:gd name="connsiteX112" fmla="*/ 894034 w 3794889"/>
              <a:gd name="connsiteY112" fmla="*/ 288325 h 2054063"/>
              <a:gd name="connsiteX113" fmla="*/ 862502 w 3794889"/>
              <a:gd name="connsiteY113" fmla="*/ 256794 h 2054063"/>
              <a:gd name="connsiteX114" fmla="*/ 820461 w 3794889"/>
              <a:gd name="connsiteY114" fmla="*/ 204243 h 2054063"/>
              <a:gd name="connsiteX115" fmla="*/ 767909 w 3794889"/>
              <a:gd name="connsiteY115" fmla="*/ 141181 h 2054063"/>
              <a:gd name="connsiteX116" fmla="*/ 694337 w 3794889"/>
              <a:gd name="connsiteY116" fmla="*/ 78119 h 2054063"/>
              <a:gd name="connsiteX117" fmla="*/ 641785 w 3794889"/>
              <a:gd name="connsiteY117" fmla="*/ 15056 h 2054063"/>
              <a:gd name="connsiteX118" fmla="*/ 610254 w 3794889"/>
              <a:gd name="connsiteY118" fmla="*/ 4546 h 2054063"/>
              <a:gd name="connsiteX119" fmla="*/ 421068 w 3794889"/>
              <a:gd name="connsiteY119" fmla="*/ 46588 h 2054063"/>
              <a:gd name="connsiteX120" fmla="*/ 400047 w 3794889"/>
              <a:gd name="connsiteY120" fmla="*/ 88629 h 2054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3794889" h="2054063">
                <a:moveTo>
                  <a:pt x="400047" y="88629"/>
                </a:moveTo>
                <a:lnTo>
                  <a:pt x="400047" y="88629"/>
                </a:lnTo>
                <a:cubicBezTo>
                  <a:pt x="358006" y="109650"/>
                  <a:pt x="315397" y="129572"/>
                  <a:pt x="273923" y="151691"/>
                </a:cubicBezTo>
                <a:cubicBezTo>
                  <a:pt x="230431" y="174887"/>
                  <a:pt x="250846" y="170923"/>
                  <a:pt x="210861" y="204243"/>
                </a:cubicBezTo>
                <a:cubicBezTo>
                  <a:pt x="201157" y="212330"/>
                  <a:pt x="188771" y="216871"/>
                  <a:pt x="179330" y="225263"/>
                </a:cubicBezTo>
                <a:cubicBezTo>
                  <a:pt x="120427" y="277621"/>
                  <a:pt x="127196" y="271934"/>
                  <a:pt x="95247" y="319856"/>
                </a:cubicBezTo>
                <a:cubicBezTo>
                  <a:pt x="56920" y="434846"/>
                  <a:pt x="118045" y="260679"/>
                  <a:pt x="63716" y="382919"/>
                </a:cubicBezTo>
                <a:cubicBezTo>
                  <a:pt x="43740" y="427865"/>
                  <a:pt x="44412" y="445229"/>
                  <a:pt x="32185" y="488022"/>
                </a:cubicBezTo>
                <a:cubicBezTo>
                  <a:pt x="10642" y="563420"/>
                  <a:pt x="32529" y="465283"/>
                  <a:pt x="11165" y="572105"/>
                </a:cubicBezTo>
                <a:cubicBezTo>
                  <a:pt x="-1887" y="715669"/>
                  <a:pt x="-5452" y="689712"/>
                  <a:pt x="11165" y="855884"/>
                </a:cubicBezTo>
                <a:cubicBezTo>
                  <a:pt x="12007" y="864302"/>
                  <a:pt x="26583" y="918252"/>
                  <a:pt x="32185" y="929456"/>
                </a:cubicBezTo>
                <a:cubicBezTo>
                  <a:pt x="37834" y="940755"/>
                  <a:pt x="46199" y="950477"/>
                  <a:pt x="53206" y="960988"/>
                </a:cubicBezTo>
                <a:cubicBezTo>
                  <a:pt x="56709" y="971498"/>
                  <a:pt x="58336" y="982834"/>
                  <a:pt x="63716" y="992519"/>
                </a:cubicBezTo>
                <a:cubicBezTo>
                  <a:pt x="75985" y="1014604"/>
                  <a:pt x="91744" y="1034560"/>
                  <a:pt x="105758" y="1055581"/>
                </a:cubicBezTo>
                <a:cubicBezTo>
                  <a:pt x="112765" y="1066091"/>
                  <a:pt x="117846" y="1078180"/>
                  <a:pt x="126778" y="1087112"/>
                </a:cubicBezTo>
                <a:lnTo>
                  <a:pt x="189840" y="1150174"/>
                </a:lnTo>
                <a:lnTo>
                  <a:pt x="221371" y="1181705"/>
                </a:lnTo>
                <a:cubicBezTo>
                  <a:pt x="231881" y="1192215"/>
                  <a:pt x="244657" y="1200869"/>
                  <a:pt x="252902" y="1213236"/>
                </a:cubicBezTo>
                <a:cubicBezTo>
                  <a:pt x="303189" y="1288665"/>
                  <a:pt x="277080" y="1258434"/>
                  <a:pt x="326475" y="1307829"/>
                </a:cubicBezTo>
                <a:cubicBezTo>
                  <a:pt x="346575" y="1368130"/>
                  <a:pt x="322591" y="1311845"/>
                  <a:pt x="368516" y="1370891"/>
                </a:cubicBezTo>
                <a:cubicBezTo>
                  <a:pt x="411691" y="1426402"/>
                  <a:pt x="396878" y="1427808"/>
                  <a:pt x="442089" y="1465484"/>
                </a:cubicBezTo>
                <a:cubicBezTo>
                  <a:pt x="451793" y="1473571"/>
                  <a:pt x="463110" y="1479498"/>
                  <a:pt x="473620" y="1486505"/>
                </a:cubicBezTo>
                <a:cubicBezTo>
                  <a:pt x="522668" y="1560077"/>
                  <a:pt x="494640" y="1535553"/>
                  <a:pt x="547192" y="1570588"/>
                </a:cubicBezTo>
                <a:cubicBezTo>
                  <a:pt x="565877" y="1598615"/>
                  <a:pt x="571732" y="1611863"/>
                  <a:pt x="599744" y="1633650"/>
                </a:cubicBezTo>
                <a:cubicBezTo>
                  <a:pt x="619686" y="1649160"/>
                  <a:pt x="642595" y="1660533"/>
                  <a:pt x="662806" y="1675691"/>
                </a:cubicBezTo>
                <a:cubicBezTo>
                  <a:pt x="725061" y="1722383"/>
                  <a:pt x="690267" y="1697502"/>
                  <a:pt x="767909" y="1749263"/>
                </a:cubicBezTo>
                <a:cubicBezTo>
                  <a:pt x="846190" y="1801450"/>
                  <a:pt x="750051" y="1734381"/>
                  <a:pt x="830971" y="1801815"/>
                </a:cubicBezTo>
                <a:cubicBezTo>
                  <a:pt x="840675" y="1809902"/>
                  <a:pt x="851992" y="1815829"/>
                  <a:pt x="862502" y="1822836"/>
                </a:cubicBezTo>
                <a:cubicBezTo>
                  <a:pt x="922063" y="1912176"/>
                  <a:pt x="823961" y="1773784"/>
                  <a:pt x="946585" y="1896408"/>
                </a:cubicBezTo>
                <a:cubicBezTo>
                  <a:pt x="1006355" y="1956178"/>
                  <a:pt x="948806" y="1908030"/>
                  <a:pt x="1009647" y="1938450"/>
                </a:cubicBezTo>
                <a:cubicBezTo>
                  <a:pt x="1020945" y="1944099"/>
                  <a:pt x="1029880" y="1953821"/>
                  <a:pt x="1041178" y="1959470"/>
                </a:cubicBezTo>
                <a:cubicBezTo>
                  <a:pt x="1051087" y="1964425"/>
                  <a:pt x="1062526" y="1965617"/>
                  <a:pt x="1072709" y="1969981"/>
                </a:cubicBezTo>
                <a:cubicBezTo>
                  <a:pt x="1170664" y="2011961"/>
                  <a:pt x="1059914" y="1973832"/>
                  <a:pt x="1156792" y="2001512"/>
                </a:cubicBezTo>
                <a:cubicBezTo>
                  <a:pt x="1204903" y="2015258"/>
                  <a:pt x="1205811" y="2024719"/>
                  <a:pt x="1272406" y="2033043"/>
                </a:cubicBezTo>
                <a:lnTo>
                  <a:pt x="1440571" y="2054063"/>
                </a:lnTo>
                <a:cubicBezTo>
                  <a:pt x="1524654" y="2050560"/>
                  <a:pt x="1608894" y="2049770"/>
                  <a:pt x="1692820" y="2043553"/>
                </a:cubicBezTo>
                <a:cubicBezTo>
                  <a:pt x="1728516" y="2040909"/>
                  <a:pt x="1724047" y="2025665"/>
                  <a:pt x="1755882" y="2012022"/>
                </a:cubicBezTo>
                <a:cubicBezTo>
                  <a:pt x="1769159" y="2006332"/>
                  <a:pt x="1783909" y="2005015"/>
                  <a:pt x="1797923" y="2001512"/>
                </a:cubicBezTo>
                <a:cubicBezTo>
                  <a:pt x="1811937" y="1994505"/>
                  <a:pt x="1826530" y="1988552"/>
                  <a:pt x="1839965" y="1980491"/>
                </a:cubicBezTo>
                <a:cubicBezTo>
                  <a:pt x="1839982" y="1980481"/>
                  <a:pt x="1918784" y="1927945"/>
                  <a:pt x="1934558" y="1917429"/>
                </a:cubicBezTo>
                <a:lnTo>
                  <a:pt x="1966089" y="1896408"/>
                </a:lnTo>
                <a:lnTo>
                  <a:pt x="1997620" y="1875388"/>
                </a:lnTo>
                <a:cubicBezTo>
                  <a:pt x="2004627" y="1864877"/>
                  <a:pt x="2010553" y="1853560"/>
                  <a:pt x="2018640" y="1843856"/>
                </a:cubicBezTo>
                <a:cubicBezTo>
                  <a:pt x="2043928" y="1813509"/>
                  <a:pt x="2050699" y="1811973"/>
                  <a:pt x="2081702" y="1791305"/>
                </a:cubicBezTo>
                <a:cubicBezTo>
                  <a:pt x="2120240" y="1733498"/>
                  <a:pt x="2081702" y="1782546"/>
                  <a:pt x="2134254" y="1738753"/>
                </a:cubicBezTo>
                <a:cubicBezTo>
                  <a:pt x="2181678" y="1699233"/>
                  <a:pt x="2147502" y="1714665"/>
                  <a:pt x="2197316" y="1686201"/>
                </a:cubicBezTo>
                <a:cubicBezTo>
                  <a:pt x="2210920" y="1678428"/>
                  <a:pt x="2225923" y="1673242"/>
                  <a:pt x="2239358" y="1665181"/>
                </a:cubicBezTo>
                <a:cubicBezTo>
                  <a:pt x="2261022" y="1652183"/>
                  <a:pt x="2281399" y="1637153"/>
                  <a:pt x="2302420" y="1623139"/>
                </a:cubicBezTo>
                <a:cubicBezTo>
                  <a:pt x="2312930" y="1616132"/>
                  <a:pt x="2321968" y="1606114"/>
                  <a:pt x="2333951" y="1602119"/>
                </a:cubicBezTo>
                <a:cubicBezTo>
                  <a:pt x="2435462" y="1568280"/>
                  <a:pt x="2277628" y="1622546"/>
                  <a:pt x="2407523" y="1570588"/>
                </a:cubicBezTo>
                <a:cubicBezTo>
                  <a:pt x="2428096" y="1562359"/>
                  <a:pt x="2449564" y="1556574"/>
                  <a:pt x="2470585" y="1549567"/>
                </a:cubicBezTo>
                <a:cubicBezTo>
                  <a:pt x="2505431" y="1537951"/>
                  <a:pt x="2539560" y="1525262"/>
                  <a:pt x="2575689" y="1518036"/>
                </a:cubicBezTo>
                <a:cubicBezTo>
                  <a:pt x="2653559" y="1502462"/>
                  <a:pt x="2670578" y="1505587"/>
                  <a:pt x="2764875" y="1497015"/>
                </a:cubicBezTo>
                <a:cubicBezTo>
                  <a:pt x="2840074" y="1490179"/>
                  <a:pt x="2890373" y="1484239"/>
                  <a:pt x="2964571" y="1475994"/>
                </a:cubicBezTo>
                <a:cubicBezTo>
                  <a:pt x="3088156" y="1445099"/>
                  <a:pt x="2956444" y="1475074"/>
                  <a:pt x="3237840" y="1454974"/>
                </a:cubicBezTo>
                <a:cubicBezTo>
                  <a:pt x="3259096" y="1453456"/>
                  <a:pt x="3279839" y="1447703"/>
                  <a:pt x="3300902" y="1444463"/>
                </a:cubicBezTo>
                <a:cubicBezTo>
                  <a:pt x="3325387" y="1440696"/>
                  <a:pt x="3349990" y="1437720"/>
                  <a:pt x="3374475" y="1433953"/>
                </a:cubicBezTo>
                <a:cubicBezTo>
                  <a:pt x="3395538" y="1430713"/>
                  <a:pt x="3416441" y="1426457"/>
                  <a:pt x="3437537" y="1423443"/>
                </a:cubicBezTo>
                <a:cubicBezTo>
                  <a:pt x="3465499" y="1419448"/>
                  <a:pt x="3493759" y="1417576"/>
                  <a:pt x="3521620" y="1412932"/>
                </a:cubicBezTo>
                <a:cubicBezTo>
                  <a:pt x="3553393" y="1407636"/>
                  <a:pt x="3598682" y="1390748"/>
                  <a:pt x="3626723" y="1381401"/>
                </a:cubicBezTo>
                <a:lnTo>
                  <a:pt x="3658254" y="1370891"/>
                </a:lnTo>
                <a:lnTo>
                  <a:pt x="3689785" y="1360381"/>
                </a:lnTo>
                <a:cubicBezTo>
                  <a:pt x="3700295" y="1353374"/>
                  <a:pt x="3712384" y="1348292"/>
                  <a:pt x="3721316" y="1339360"/>
                </a:cubicBezTo>
                <a:cubicBezTo>
                  <a:pt x="3751439" y="1309237"/>
                  <a:pt x="3735749" y="1310493"/>
                  <a:pt x="3752847" y="1276298"/>
                </a:cubicBezTo>
                <a:cubicBezTo>
                  <a:pt x="3758496" y="1265000"/>
                  <a:pt x="3766861" y="1255277"/>
                  <a:pt x="3773868" y="1244767"/>
                </a:cubicBezTo>
                <a:cubicBezTo>
                  <a:pt x="3777371" y="1230753"/>
                  <a:pt x="3780410" y="1216614"/>
                  <a:pt x="3784378" y="1202725"/>
                </a:cubicBezTo>
                <a:cubicBezTo>
                  <a:pt x="3787422" y="1192072"/>
                  <a:pt x="3794889" y="1182273"/>
                  <a:pt x="3794889" y="1171194"/>
                </a:cubicBezTo>
                <a:cubicBezTo>
                  <a:pt x="3794889" y="1108035"/>
                  <a:pt x="3790366" y="1044883"/>
                  <a:pt x="3784378" y="982008"/>
                </a:cubicBezTo>
                <a:cubicBezTo>
                  <a:pt x="3782263" y="959802"/>
                  <a:pt x="3759943" y="926177"/>
                  <a:pt x="3752847" y="908436"/>
                </a:cubicBezTo>
                <a:cubicBezTo>
                  <a:pt x="3744618" y="887863"/>
                  <a:pt x="3744118" y="863810"/>
                  <a:pt x="3731827" y="845374"/>
                </a:cubicBezTo>
                <a:cubicBezTo>
                  <a:pt x="3724820" y="834864"/>
                  <a:pt x="3719198" y="823284"/>
                  <a:pt x="3710806" y="813843"/>
                </a:cubicBezTo>
                <a:cubicBezTo>
                  <a:pt x="3658447" y="754939"/>
                  <a:pt x="3664136" y="761709"/>
                  <a:pt x="3616213" y="729760"/>
                </a:cubicBezTo>
                <a:cubicBezTo>
                  <a:pt x="3572897" y="664787"/>
                  <a:pt x="3620990" y="728168"/>
                  <a:pt x="3563661" y="677208"/>
                </a:cubicBezTo>
                <a:cubicBezTo>
                  <a:pt x="3541442" y="657458"/>
                  <a:pt x="3526090" y="629441"/>
                  <a:pt x="3500599" y="614146"/>
                </a:cubicBezTo>
                <a:cubicBezTo>
                  <a:pt x="3483082" y="603636"/>
                  <a:pt x="3465045" y="593947"/>
                  <a:pt x="3448047" y="582615"/>
                </a:cubicBezTo>
                <a:cubicBezTo>
                  <a:pt x="3433472" y="572898"/>
                  <a:pt x="3420860" y="560368"/>
                  <a:pt x="3406006" y="551084"/>
                </a:cubicBezTo>
                <a:cubicBezTo>
                  <a:pt x="3362629" y="523973"/>
                  <a:pt x="3368485" y="533521"/>
                  <a:pt x="3321923" y="519553"/>
                </a:cubicBezTo>
                <a:cubicBezTo>
                  <a:pt x="3300700" y="513186"/>
                  <a:pt x="3279882" y="505539"/>
                  <a:pt x="3258861" y="498532"/>
                </a:cubicBezTo>
                <a:lnTo>
                  <a:pt x="3227330" y="488022"/>
                </a:lnTo>
                <a:cubicBezTo>
                  <a:pt x="3216820" y="484519"/>
                  <a:pt x="3206810" y="478736"/>
                  <a:pt x="3195799" y="477512"/>
                </a:cubicBezTo>
                <a:lnTo>
                  <a:pt x="3101206" y="467001"/>
                </a:lnTo>
                <a:lnTo>
                  <a:pt x="2659771" y="477512"/>
                </a:lnTo>
                <a:cubicBezTo>
                  <a:pt x="2638479" y="478399"/>
                  <a:pt x="2617655" y="484095"/>
                  <a:pt x="2596709" y="488022"/>
                </a:cubicBezTo>
                <a:cubicBezTo>
                  <a:pt x="2561593" y="494606"/>
                  <a:pt x="2526640" y="502036"/>
                  <a:pt x="2491606" y="509043"/>
                </a:cubicBezTo>
                <a:cubicBezTo>
                  <a:pt x="2474089" y="512546"/>
                  <a:pt x="2456001" y="513904"/>
                  <a:pt x="2439054" y="519553"/>
                </a:cubicBezTo>
                <a:cubicBezTo>
                  <a:pt x="2418033" y="526560"/>
                  <a:pt x="2397488" y="535200"/>
                  <a:pt x="2375992" y="540574"/>
                </a:cubicBezTo>
                <a:cubicBezTo>
                  <a:pt x="2352489" y="546450"/>
                  <a:pt x="2286245" y="561868"/>
                  <a:pt x="2270889" y="572105"/>
                </a:cubicBezTo>
                <a:cubicBezTo>
                  <a:pt x="2130899" y="665429"/>
                  <a:pt x="2338383" y="531105"/>
                  <a:pt x="2207827" y="603636"/>
                </a:cubicBezTo>
                <a:cubicBezTo>
                  <a:pt x="2099407" y="663870"/>
                  <a:pt x="2184581" y="632404"/>
                  <a:pt x="2113234" y="656188"/>
                </a:cubicBezTo>
                <a:cubicBezTo>
                  <a:pt x="2021103" y="748316"/>
                  <a:pt x="2137977" y="635568"/>
                  <a:pt x="2050171" y="708739"/>
                </a:cubicBezTo>
                <a:cubicBezTo>
                  <a:pt x="2038752" y="718255"/>
                  <a:pt x="2030373" y="731144"/>
                  <a:pt x="2018640" y="740270"/>
                </a:cubicBezTo>
                <a:cubicBezTo>
                  <a:pt x="1998698" y="755781"/>
                  <a:pt x="1975789" y="767154"/>
                  <a:pt x="1955578" y="782312"/>
                </a:cubicBezTo>
                <a:cubicBezTo>
                  <a:pt x="1941564" y="792822"/>
                  <a:pt x="1928746" y="805152"/>
                  <a:pt x="1913537" y="813843"/>
                </a:cubicBezTo>
                <a:cubicBezTo>
                  <a:pt x="1903918" y="819340"/>
                  <a:pt x="1892516" y="820850"/>
                  <a:pt x="1882006" y="824353"/>
                </a:cubicBezTo>
                <a:cubicBezTo>
                  <a:pt x="1860985" y="838367"/>
                  <a:pt x="1842911" y="858404"/>
                  <a:pt x="1818944" y="866394"/>
                </a:cubicBezTo>
                <a:cubicBezTo>
                  <a:pt x="1808434" y="869898"/>
                  <a:pt x="1797322" y="871950"/>
                  <a:pt x="1787413" y="876905"/>
                </a:cubicBezTo>
                <a:cubicBezTo>
                  <a:pt x="1776115" y="882554"/>
                  <a:pt x="1767492" y="892949"/>
                  <a:pt x="1755882" y="897925"/>
                </a:cubicBezTo>
                <a:cubicBezTo>
                  <a:pt x="1742605" y="903615"/>
                  <a:pt x="1727941" y="905302"/>
                  <a:pt x="1713840" y="908436"/>
                </a:cubicBezTo>
                <a:cubicBezTo>
                  <a:pt x="1669776" y="918228"/>
                  <a:pt x="1643856" y="921851"/>
                  <a:pt x="1598227" y="929456"/>
                </a:cubicBezTo>
                <a:cubicBezTo>
                  <a:pt x="1506543" y="923344"/>
                  <a:pt x="1463795" y="927380"/>
                  <a:pt x="1388020" y="908436"/>
                </a:cubicBezTo>
                <a:cubicBezTo>
                  <a:pt x="1377272" y="905749"/>
                  <a:pt x="1366672" y="902289"/>
                  <a:pt x="1356489" y="897925"/>
                </a:cubicBezTo>
                <a:cubicBezTo>
                  <a:pt x="1338108" y="890048"/>
                  <a:pt x="1299298" y="870446"/>
                  <a:pt x="1282916" y="855884"/>
                </a:cubicBezTo>
                <a:cubicBezTo>
                  <a:pt x="1260697" y="836134"/>
                  <a:pt x="1236344" y="817557"/>
                  <a:pt x="1219854" y="792822"/>
                </a:cubicBezTo>
                <a:cubicBezTo>
                  <a:pt x="1205840" y="771801"/>
                  <a:pt x="1195677" y="747624"/>
                  <a:pt x="1177813" y="729760"/>
                </a:cubicBezTo>
                <a:cubicBezTo>
                  <a:pt x="1167303" y="719250"/>
                  <a:pt x="1155694" y="709733"/>
                  <a:pt x="1146282" y="698229"/>
                </a:cubicBezTo>
                <a:cubicBezTo>
                  <a:pt x="1124097" y="671114"/>
                  <a:pt x="1107993" y="638919"/>
                  <a:pt x="1083220" y="614146"/>
                </a:cubicBezTo>
                <a:cubicBezTo>
                  <a:pt x="1072710" y="603636"/>
                  <a:pt x="1060607" y="594506"/>
                  <a:pt x="1051689" y="582615"/>
                </a:cubicBezTo>
                <a:cubicBezTo>
                  <a:pt x="1039432" y="566272"/>
                  <a:pt x="1030985" y="547386"/>
                  <a:pt x="1020158" y="530063"/>
                </a:cubicBezTo>
                <a:cubicBezTo>
                  <a:pt x="1013463" y="519351"/>
                  <a:pt x="1006144" y="509042"/>
                  <a:pt x="999137" y="498532"/>
                </a:cubicBezTo>
                <a:cubicBezTo>
                  <a:pt x="995634" y="488022"/>
                  <a:pt x="993582" y="476910"/>
                  <a:pt x="988627" y="467001"/>
                </a:cubicBezTo>
                <a:cubicBezTo>
                  <a:pt x="935849" y="361445"/>
                  <a:pt x="1001865" y="522415"/>
                  <a:pt x="946585" y="393429"/>
                </a:cubicBezTo>
                <a:cubicBezTo>
                  <a:pt x="905286" y="297065"/>
                  <a:pt x="972771" y="431374"/>
                  <a:pt x="915054" y="330367"/>
                </a:cubicBezTo>
                <a:cubicBezTo>
                  <a:pt x="907281" y="316763"/>
                  <a:pt x="903141" y="301075"/>
                  <a:pt x="894034" y="288325"/>
                </a:cubicBezTo>
                <a:cubicBezTo>
                  <a:pt x="885394" y="276230"/>
                  <a:pt x="873013" y="267304"/>
                  <a:pt x="862502" y="256794"/>
                </a:cubicBezTo>
                <a:cubicBezTo>
                  <a:pt x="842041" y="195410"/>
                  <a:pt x="868001" y="251783"/>
                  <a:pt x="820461" y="204243"/>
                </a:cubicBezTo>
                <a:cubicBezTo>
                  <a:pt x="723140" y="106924"/>
                  <a:pt x="888452" y="244504"/>
                  <a:pt x="767909" y="141181"/>
                </a:cubicBezTo>
                <a:cubicBezTo>
                  <a:pt x="727314" y="106385"/>
                  <a:pt x="726937" y="117239"/>
                  <a:pt x="694337" y="78119"/>
                </a:cubicBezTo>
                <a:cubicBezTo>
                  <a:pt x="670103" y="49038"/>
                  <a:pt x="676327" y="38084"/>
                  <a:pt x="641785" y="15056"/>
                </a:cubicBezTo>
                <a:cubicBezTo>
                  <a:pt x="632567" y="8911"/>
                  <a:pt x="620764" y="8049"/>
                  <a:pt x="610254" y="4546"/>
                </a:cubicBezTo>
                <a:cubicBezTo>
                  <a:pt x="453581" y="14338"/>
                  <a:pt x="467823" y="-31337"/>
                  <a:pt x="421068" y="46588"/>
                </a:cubicBezTo>
                <a:cubicBezTo>
                  <a:pt x="417038" y="53305"/>
                  <a:pt x="403550" y="81622"/>
                  <a:pt x="400047" y="88629"/>
                </a:cubicBezTo>
                <a:close/>
              </a:path>
            </a:pathLst>
          </a:custGeom>
          <a:solidFill>
            <a:schemeClr val="accent2">
              <a:lumMod val="50000"/>
              <a:alpha val="23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2223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57">
                                            <p:txEl>
                                              <p:pRg st="1" end="1"/>
                                            </p:txEl>
                                          </p:spTgt>
                                        </p:tgtEl>
                                        <p:attrNameLst>
                                          <p:attrName>style.visibility</p:attrName>
                                        </p:attrNameLst>
                                      </p:cBhvr>
                                      <p:to>
                                        <p:strVal val="visible"/>
                                      </p:to>
                                    </p:set>
                                    <p:animEffect transition="in" filter="fade">
                                      <p:cBhvr>
                                        <p:cTn id="11" dur="1"/>
                                        <p:tgtEl>
                                          <p:spTgt spid="357">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57">
                                            <p:txEl>
                                              <p:pRg st="2" end="2"/>
                                            </p:txEl>
                                          </p:spTgt>
                                        </p:tgtEl>
                                        <p:attrNameLst>
                                          <p:attrName>style.visibility</p:attrName>
                                        </p:attrNameLst>
                                      </p:cBhvr>
                                      <p:to>
                                        <p:strVal val="visible"/>
                                      </p:to>
                                    </p:set>
                                    <p:animEffect transition="in" filter="fade">
                                      <p:cBhvr>
                                        <p:cTn id="16" dur="1"/>
                                        <p:tgtEl>
                                          <p:spTgt spid="35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lvl="0"/>
            <a:r>
              <a:rPr lang="en-US" dirty="0"/>
              <a:t>More Questions</a:t>
            </a:r>
            <a:r>
              <a:rPr lang="mr-IN" dirty="0"/>
              <a:t>…</a:t>
            </a:r>
            <a:endParaRPr dirty="0"/>
          </a:p>
        </p:txBody>
      </p:sp>
      <p:sp>
        <p:nvSpPr>
          <p:cNvPr id="2" name="Oval 1"/>
          <p:cNvSpPr/>
          <p:nvPr/>
        </p:nvSpPr>
        <p:spPr>
          <a:xfrm>
            <a:off x="383627" y="25885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p:cNvSpPr/>
          <p:nvPr/>
        </p:nvSpPr>
        <p:spPr>
          <a:xfrm>
            <a:off x="1692165" y="16744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6" name="Oval 5"/>
          <p:cNvSpPr/>
          <p:nvPr/>
        </p:nvSpPr>
        <p:spPr>
          <a:xfrm>
            <a:off x="1692164" y="335691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7" name="Straight Arrow Connector 6"/>
          <p:cNvCxnSpPr>
            <a:stCxn id="2" idx="7"/>
            <a:endCxn id="5" idx="2"/>
          </p:cNvCxnSpPr>
          <p:nvPr/>
        </p:nvCxnSpPr>
        <p:spPr>
          <a:xfrm flipV="1">
            <a:off x="961584" y="1981151"/>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2" idx="5"/>
            <a:endCxn id="6" idx="2"/>
          </p:cNvCxnSpPr>
          <p:nvPr/>
        </p:nvCxnSpPr>
        <p:spPr>
          <a:xfrm>
            <a:off x="961584" y="3112208"/>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7" name="Rectangle 16"/>
          <p:cNvSpPr/>
          <p:nvPr/>
        </p:nvSpPr>
        <p:spPr>
          <a:xfrm>
            <a:off x="655267" y="338190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20" name="Oval 19"/>
          <p:cNvSpPr/>
          <p:nvPr/>
        </p:nvSpPr>
        <p:spPr>
          <a:xfrm>
            <a:off x="3039083" y="12857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21" name="Oval 20"/>
          <p:cNvSpPr/>
          <p:nvPr/>
        </p:nvSpPr>
        <p:spPr>
          <a:xfrm>
            <a:off x="3039083" y="207377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2" name="Straight Arrow Connector 21"/>
          <p:cNvCxnSpPr>
            <a:stCxn id="5" idx="7"/>
          </p:cNvCxnSpPr>
          <p:nvPr/>
        </p:nvCxnSpPr>
        <p:spPr>
          <a:xfrm flipV="1">
            <a:off x="2270122" y="1592519"/>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6" name="Straight Arrow Connector 335"/>
          <p:cNvCxnSpPr>
            <a:stCxn id="5" idx="5"/>
            <a:endCxn id="21" idx="2"/>
          </p:cNvCxnSpPr>
          <p:nvPr/>
        </p:nvCxnSpPr>
        <p:spPr>
          <a:xfrm>
            <a:off x="2270122" y="2198041"/>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39" name="Rectangle 338"/>
          <p:cNvSpPr/>
          <p:nvPr/>
        </p:nvSpPr>
        <p:spPr>
          <a:xfrm>
            <a:off x="2085557" y="13467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340" name="Rectangle 339"/>
          <p:cNvSpPr/>
          <p:nvPr/>
        </p:nvSpPr>
        <p:spPr>
          <a:xfrm>
            <a:off x="2085557" y="22159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341" name="Oval 340"/>
          <p:cNvSpPr/>
          <p:nvPr/>
        </p:nvSpPr>
        <p:spPr>
          <a:xfrm>
            <a:off x="3065934" y="3014818"/>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342" name="Oval 341"/>
          <p:cNvSpPr/>
          <p:nvPr/>
        </p:nvSpPr>
        <p:spPr>
          <a:xfrm>
            <a:off x="3052508" y="376015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343" name="Straight Arrow Connector 342"/>
          <p:cNvCxnSpPr>
            <a:stCxn id="6" idx="7"/>
            <a:endCxn id="341" idx="2"/>
          </p:cNvCxnSpPr>
          <p:nvPr/>
        </p:nvCxnSpPr>
        <p:spPr>
          <a:xfrm flipV="1">
            <a:off x="2270121" y="3321547"/>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4" name="Straight Arrow Connector 343"/>
          <p:cNvCxnSpPr>
            <a:stCxn id="6" idx="5"/>
            <a:endCxn id="342" idx="2"/>
          </p:cNvCxnSpPr>
          <p:nvPr/>
        </p:nvCxnSpPr>
        <p:spPr>
          <a:xfrm>
            <a:off x="2270121" y="3880535"/>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45" name="Rectangle 344"/>
          <p:cNvSpPr/>
          <p:nvPr/>
        </p:nvSpPr>
        <p:spPr>
          <a:xfrm>
            <a:off x="2098982" y="304565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346" name="Rectangle 345"/>
          <p:cNvSpPr/>
          <p:nvPr/>
        </p:nvSpPr>
        <p:spPr>
          <a:xfrm>
            <a:off x="2098982" y="390416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357" name="Google Shape;153;p33"/>
          <p:cNvSpPr txBox="1">
            <a:spLocks noGrp="1"/>
          </p:cNvSpPr>
          <p:nvPr>
            <p:ph type="body" idx="1"/>
          </p:nvPr>
        </p:nvSpPr>
        <p:spPr>
          <a:xfrm>
            <a:off x="4083903" y="939340"/>
            <a:ext cx="4596055" cy="1673900"/>
          </a:xfrm>
          <a:prstGeom prst="rect">
            <a:avLst/>
          </a:prstGeom>
        </p:spPr>
        <p:txBody>
          <a:bodyPr spcFirstLastPara="1" wrap="square" lIns="91425" tIns="91425" rIns="91425" bIns="91425" anchor="t" anchorCtr="0">
            <a:noAutofit/>
          </a:bodyPr>
          <a:lstStyle/>
          <a:p>
            <a:pPr marL="354013" indent="-342900"/>
            <a:r>
              <a:rPr lang="en-US" sz="2200" i="1" dirty="0"/>
              <a:t>Q5: What is the probability that a randomly selected person tests positive?</a:t>
            </a:r>
          </a:p>
          <a:p>
            <a:pPr marL="354013" indent="-342900"/>
            <a:r>
              <a:rPr lang="en-US" sz="2200" i="1" dirty="0"/>
              <a:t>A5: P(TP)=P(H)P(TP|H)</a:t>
            </a:r>
            <a:br>
              <a:rPr lang="en-US" sz="2200" i="1" dirty="0"/>
            </a:br>
            <a:r>
              <a:rPr lang="en-US" sz="2200" i="1" dirty="0"/>
              <a:t>                  +P(D)P(TP|D)</a:t>
            </a:r>
          </a:p>
          <a:p>
            <a:pPr marL="354013" indent="-342900"/>
            <a:endParaRPr lang="en-US" sz="2200" i="1" dirty="0"/>
          </a:p>
          <a:p>
            <a:pPr marL="354013" indent="-342900"/>
            <a:endParaRPr lang="en-US" sz="2200" dirty="0"/>
          </a:p>
        </p:txBody>
      </p:sp>
      <p:sp>
        <p:nvSpPr>
          <p:cNvPr id="23" name="Freeform 22"/>
          <p:cNvSpPr/>
          <p:nvPr/>
        </p:nvSpPr>
        <p:spPr>
          <a:xfrm>
            <a:off x="188532" y="2255178"/>
            <a:ext cx="3794889" cy="2054063"/>
          </a:xfrm>
          <a:custGeom>
            <a:avLst/>
            <a:gdLst>
              <a:gd name="connsiteX0" fmla="*/ 400047 w 3794889"/>
              <a:gd name="connsiteY0" fmla="*/ 88629 h 2054063"/>
              <a:gd name="connsiteX1" fmla="*/ 400047 w 3794889"/>
              <a:gd name="connsiteY1" fmla="*/ 88629 h 2054063"/>
              <a:gd name="connsiteX2" fmla="*/ 273923 w 3794889"/>
              <a:gd name="connsiteY2" fmla="*/ 151691 h 2054063"/>
              <a:gd name="connsiteX3" fmla="*/ 210861 w 3794889"/>
              <a:gd name="connsiteY3" fmla="*/ 204243 h 2054063"/>
              <a:gd name="connsiteX4" fmla="*/ 179330 w 3794889"/>
              <a:gd name="connsiteY4" fmla="*/ 225263 h 2054063"/>
              <a:gd name="connsiteX5" fmla="*/ 95247 w 3794889"/>
              <a:gd name="connsiteY5" fmla="*/ 319856 h 2054063"/>
              <a:gd name="connsiteX6" fmla="*/ 63716 w 3794889"/>
              <a:gd name="connsiteY6" fmla="*/ 382919 h 2054063"/>
              <a:gd name="connsiteX7" fmla="*/ 32185 w 3794889"/>
              <a:gd name="connsiteY7" fmla="*/ 488022 h 2054063"/>
              <a:gd name="connsiteX8" fmla="*/ 11165 w 3794889"/>
              <a:gd name="connsiteY8" fmla="*/ 572105 h 2054063"/>
              <a:gd name="connsiteX9" fmla="*/ 11165 w 3794889"/>
              <a:gd name="connsiteY9" fmla="*/ 855884 h 2054063"/>
              <a:gd name="connsiteX10" fmla="*/ 32185 w 3794889"/>
              <a:gd name="connsiteY10" fmla="*/ 929456 h 2054063"/>
              <a:gd name="connsiteX11" fmla="*/ 53206 w 3794889"/>
              <a:gd name="connsiteY11" fmla="*/ 960988 h 2054063"/>
              <a:gd name="connsiteX12" fmla="*/ 63716 w 3794889"/>
              <a:gd name="connsiteY12" fmla="*/ 992519 h 2054063"/>
              <a:gd name="connsiteX13" fmla="*/ 105758 w 3794889"/>
              <a:gd name="connsiteY13" fmla="*/ 1055581 h 2054063"/>
              <a:gd name="connsiteX14" fmla="*/ 126778 w 3794889"/>
              <a:gd name="connsiteY14" fmla="*/ 1087112 h 2054063"/>
              <a:gd name="connsiteX15" fmla="*/ 189840 w 3794889"/>
              <a:gd name="connsiteY15" fmla="*/ 1150174 h 2054063"/>
              <a:gd name="connsiteX16" fmla="*/ 221371 w 3794889"/>
              <a:gd name="connsiteY16" fmla="*/ 1181705 h 2054063"/>
              <a:gd name="connsiteX17" fmla="*/ 252902 w 3794889"/>
              <a:gd name="connsiteY17" fmla="*/ 1213236 h 2054063"/>
              <a:gd name="connsiteX18" fmla="*/ 326475 w 3794889"/>
              <a:gd name="connsiteY18" fmla="*/ 1307829 h 2054063"/>
              <a:gd name="connsiteX19" fmla="*/ 368516 w 3794889"/>
              <a:gd name="connsiteY19" fmla="*/ 1370891 h 2054063"/>
              <a:gd name="connsiteX20" fmla="*/ 442089 w 3794889"/>
              <a:gd name="connsiteY20" fmla="*/ 1465484 h 2054063"/>
              <a:gd name="connsiteX21" fmla="*/ 473620 w 3794889"/>
              <a:gd name="connsiteY21" fmla="*/ 1486505 h 2054063"/>
              <a:gd name="connsiteX22" fmla="*/ 547192 w 3794889"/>
              <a:gd name="connsiteY22" fmla="*/ 1570588 h 2054063"/>
              <a:gd name="connsiteX23" fmla="*/ 599744 w 3794889"/>
              <a:gd name="connsiteY23" fmla="*/ 1633650 h 2054063"/>
              <a:gd name="connsiteX24" fmla="*/ 662806 w 3794889"/>
              <a:gd name="connsiteY24" fmla="*/ 1675691 h 2054063"/>
              <a:gd name="connsiteX25" fmla="*/ 767909 w 3794889"/>
              <a:gd name="connsiteY25" fmla="*/ 1749263 h 2054063"/>
              <a:gd name="connsiteX26" fmla="*/ 830971 w 3794889"/>
              <a:gd name="connsiteY26" fmla="*/ 1801815 h 2054063"/>
              <a:gd name="connsiteX27" fmla="*/ 862502 w 3794889"/>
              <a:gd name="connsiteY27" fmla="*/ 1822836 h 2054063"/>
              <a:gd name="connsiteX28" fmla="*/ 946585 w 3794889"/>
              <a:gd name="connsiteY28" fmla="*/ 1896408 h 2054063"/>
              <a:gd name="connsiteX29" fmla="*/ 1009647 w 3794889"/>
              <a:gd name="connsiteY29" fmla="*/ 1938450 h 2054063"/>
              <a:gd name="connsiteX30" fmla="*/ 1041178 w 3794889"/>
              <a:gd name="connsiteY30" fmla="*/ 1959470 h 2054063"/>
              <a:gd name="connsiteX31" fmla="*/ 1072709 w 3794889"/>
              <a:gd name="connsiteY31" fmla="*/ 1969981 h 2054063"/>
              <a:gd name="connsiteX32" fmla="*/ 1156792 w 3794889"/>
              <a:gd name="connsiteY32" fmla="*/ 2001512 h 2054063"/>
              <a:gd name="connsiteX33" fmla="*/ 1272406 w 3794889"/>
              <a:gd name="connsiteY33" fmla="*/ 2033043 h 2054063"/>
              <a:gd name="connsiteX34" fmla="*/ 1440571 w 3794889"/>
              <a:gd name="connsiteY34" fmla="*/ 2054063 h 2054063"/>
              <a:gd name="connsiteX35" fmla="*/ 1692820 w 3794889"/>
              <a:gd name="connsiteY35" fmla="*/ 2043553 h 2054063"/>
              <a:gd name="connsiteX36" fmla="*/ 1755882 w 3794889"/>
              <a:gd name="connsiteY36" fmla="*/ 2012022 h 2054063"/>
              <a:gd name="connsiteX37" fmla="*/ 1797923 w 3794889"/>
              <a:gd name="connsiteY37" fmla="*/ 2001512 h 2054063"/>
              <a:gd name="connsiteX38" fmla="*/ 1839965 w 3794889"/>
              <a:gd name="connsiteY38" fmla="*/ 1980491 h 2054063"/>
              <a:gd name="connsiteX39" fmla="*/ 1934558 w 3794889"/>
              <a:gd name="connsiteY39" fmla="*/ 1917429 h 2054063"/>
              <a:gd name="connsiteX40" fmla="*/ 1966089 w 3794889"/>
              <a:gd name="connsiteY40" fmla="*/ 1896408 h 2054063"/>
              <a:gd name="connsiteX41" fmla="*/ 1997620 w 3794889"/>
              <a:gd name="connsiteY41" fmla="*/ 1875388 h 2054063"/>
              <a:gd name="connsiteX42" fmla="*/ 2018640 w 3794889"/>
              <a:gd name="connsiteY42" fmla="*/ 1843856 h 2054063"/>
              <a:gd name="connsiteX43" fmla="*/ 2081702 w 3794889"/>
              <a:gd name="connsiteY43" fmla="*/ 1791305 h 2054063"/>
              <a:gd name="connsiteX44" fmla="*/ 2134254 w 3794889"/>
              <a:gd name="connsiteY44" fmla="*/ 1738753 h 2054063"/>
              <a:gd name="connsiteX45" fmla="*/ 2197316 w 3794889"/>
              <a:gd name="connsiteY45" fmla="*/ 1686201 h 2054063"/>
              <a:gd name="connsiteX46" fmla="*/ 2239358 w 3794889"/>
              <a:gd name="connsiteY46" fmla="*/ 1665181 h 2054063"/>
              <a:gd name="connsiteX47" fmla="*/ 2302420 w 3794889"/>
              <a:gd name="connsiteY47" fmla="*/ 1623139 h 2054063"/>
              <a:gd name="connsiteX48" fmla="*/ 2333951 w 3794889"/>
              <a:gd name="connsiteY48" fmla="*/ 1602119 h 2054063"/>
              <a:gd name="connsiteX49" fmla="*/ 2407523 w 3794889"/>
              <a:gd name="connsiteY49" fmla="*/ 1570588 h 2054063"/>
              <a:gd name="connsiteX50" fmla="*/ 2470585 w 3794889"/>
              <a:gd name="connsiteY50" fmla="*/ 1549567 h 2054063"/>
              <a:gd name="connsiteX51" fmla="*/ 2575689 w 3794889"/>
              <a:gd name="connsiteY51" fmla="*/ 1518036 h 2054063"/>
              <a:gd name="connsiteX52" fmla="*/ 2764875 w 3794889"/>
              <a:gd name="connsiteY52" fmla="*/ 1497015 h 2054063"/>
              <a:gd name="connsiteX53" fmla="*/ 2964571 w 3794889"/>
              <a:gd name="connsiteY53" fmla="*/ 1475994 h 2054063"/>
              <a:gd name="connsiteX54" fmla="*/ 3237840 w 3794889"/>
              <a:gd name="connsiteY54" fmla="*/ 1454974 h 2054063"/>
              <a:gd name="connsiteX55" fmla="*/ 3300902 w 3794889"/>
              <a:gd name="connsiteY55" fmla="*/ 1444463 h 2054063"/>
              <a:gd name="connsiteX56" fmla="*/ 3374475 w 3794889"/>
              <a:gd name="connsiteY56" fmla="*/ 1433953 h 2054063"/>
              <a:gd name="connsiteX57" fmla="*/ 3437537 w 3794889"/>
              <a:gd name="connsiteY57" fmla="*/ 1423443 h 2054063"/>
              <a:gd name="connsiteX58" fmla="*/ 3521620 w 3794889"/>
              <a:gd name="connsiteY58" fmla="*/ 1412932 h 2054063"/>
              <a:gd name="connsiteX59" fmla="*/ 3626723 w 3794889"/>
              <a:gd name="connsiteY59" fmla="*/ 1381401 h 2054063"/>
              <a:gd name="connsiteX60" fmla="*/ 3658254 w 3794889"/>
              <a:gd name="connsiteY60" fmla="*/ 1370891 h 2054063"/>
              <a:gd name="connsiteX61" fmla="*/ 3689785 w 3794889"/>
              <a:gd name="connsiteY61" fmla="*/ 1360381 h 2054063"/>
              <a:gd name="connsiteX62" fmla="*/ 3721316 w 3794889"/>
              <a:gd name="connsiteY62" fmla="*/ 1339360 h 2054063"/>
              <a:gd name="connsiteX63" fmla="*/ 3752847 w 3794889"/>
              <a:gd name="connsiteY63" fmla="*/ 1276298 h 2054063"/>
              <a:gd name="connsiteX64" fmla="*/ 3773868 w 3794889"/>
              <a:gd name="connsiteY64" fmla="*/ 1244767 h 2054063"/>
              <a:gd name="connsiteX65" fmla="*/ 3784378 w 3794889"/>
              <a:gd name="connsiteY65" fmla="*/ 1202725 h 2054063"/>
              <a:gd name="connsiteX66" fmla="*/ 3794889 w 3794889"/>
              <a:gd name="connsiteY66" fmla="*/ 1171194 h 2054063"/>
              <a:gd name="connsiteX67" fmla="*/ 3784378 w 3794889"/>
              <a:gd name="connsiteY67" fmla="*/ 982008 h 2054063"/>
              <a:gd name="connsiteX68" fmla="*/ 3752847 w 3794889"/>
              <a:gd name="connsiteY68" fmla="*/ 908436 h 2054063"/>
              <a:gd name="connsiteX69" fmla="*/ 3731827 w 3794889"/>
              <a:gd name="connsiteY69" fmla="*/ 845374 h 2054063"/>
              <a:gd name="connsiteX70" fmla="*/ 3710806 w 3794889"/>
              <a:gd name="connsiteY70" fmla="*/ 813843 h 2054063"/>
              <a:gd name="connsiteX71" fmla="*/ 3616213 w 3794889"/>
              <a:gd name="connsiteY71" fmla="*/ 729760 h 2054063"/>
              <a:gd name="connsiteX72" fmla="*/ 3563661 w 3794889"/>
              <a:gd name="connsiteY72" fmla="*/ 677208 h 2054063"/>
              <a:gd name="connsiteX73" fmla="*/ 3500599 w 3794889"/>
              <a:gd name="connsiteY73" fmla="*/ 614146 h 2054063"/>
              <a:gd name="connsiteX74" fmla="*/ 3448047 w 3794889"/>
              <a:gd name="connsiteY74" fmla="*/ 582615 h 2054063"/>
              <a:gd name="connsiteX75" fmla="*/ 3406006 w 3794889"/>
              <a:gd name="connsiteY75" fmla="*/ 551084 h 2054063"/>
              <a:gd name="connsiteX76" fmla="*/ 3321923 w 3794889"/>
              <a:gd name="connsiteY76" fmla="*/ 519553 h 2054063"/>
              <a:gd name="connsiteX77" fmla="*/ 3258861 w 3794889"/>
              <a:gd name="connsiteY77" fmla="*/ 498532 h 2054063"/>
              <a:gd name="connsiteX78" fmla="*/ 3227330 w 3794889"/>
              <a:gd name="connsiteY78" fmla="*/ 488022 h 2054063"/>
              <a:gd name="connsiteX79" fmla="*/ 3195799 w 3794889"/>
              <a:gd name="connsiteY79" fmla="*/ 477512 h 2054063"/>
              <a:gd name="connsiteX80" fmla="*/ 3101206 w 3794889"/>
              <a:gd name="connsiteY80" fmla="*/ 467001 h 2054063"/>
              <a:gd name="connsiteX81" fmla="*/ 2659771 w 3794889"/>
              <a:gd name="connsiteY81" fmla="*/ 477512 h 2054063"/>
              <a:gd name="connsiteX82" fmla="*/ 2596709 w 3794889"/>
              <a:gd name="connsiteY82" fmla="*/ 488022 h 2054063"/>
              <a:gd name="connsiteX83" fmla="*/ 2491606 w 3794889"/>
              <a:gd name="connsiteY83" fmla="*/ 509043 h 2054063"/>
              <a:gd name="connsiteX84" fmla="*/ 2439054 w 3794889"/>
              <a:gd name="connsiteY84" fmla="*/ 519553 h 2054063"/>
              <a:gd name="connsiteX85" fmla="*/ 2375992 w 3794889"/>
              <a:gd name="connsiteY85" fmla="*/ 540574 h 2054063"/>
              <a:gd name="connsiteX86" fmla="*/ 2270889 w 3794889"/>
              <a:gd name="connsiteY86" fmla="*/ 572105 h 2054063"/>
              <a:gd name="connsiteX87" fmla="*/ 2207827 w 3794889"/>
              <a:gd name="connsiteY87" fmla="*/ 603636 h 2054063"/>
              <a:gd name="connsiteX88" fmla="*/ 2113234 w 3794889"/>
              <a:gd name="connsiteY88" fmla="*/ 656188 h 2054063"/>
              <a:gd name="connsiteX89" fmla="*/ 2050171 w 3794889"/>
              <a:gd name="connsiteY89" fmla="*/ 708739 h 2054063"/>
              <a:gd name="connsiteX90" fmla="*/ 2018640 w 3794889"/>
              <a:gd name="connsiteY90" fmla="*/ 740270 h 2054063"/>
              <a:gd name="connsiteX91" fmla="*/ 1955578 w 3794889"/>
              <a:gd name="connsiteY91" fmla="*/ 782312 h 2054063"/>
              <a:gd name="connsiteX92" fmla="*/ 1913537 w 3794889"/>
              <a:gd name="connsiteY92" fmla="*/ 813843 h 2054063"/>
              <a:gd name="connsiteX93" fmla="*/ 1882006 w 3794889"/>
              <a:gd name="connsiteY93" fmla="*/ 824353 h 2054063"/>
              <a:gd name="connsiteX94" fmla="*/ 1818944 w 3794889"/>
              <a:gd name="connsiteY94" fmla="*/ 866394 h 2054063"/>
              <a:gd name="connsiteX95" fmla="*/ 1787413 w 3794889"/>
              <a:gd name="connsiteY95" fmla="*/ 876905 h 2054063"/>
              <a:gd name="connsiteX96" fmla="*/ 1755882 w 3794889"/>
              <a:gd name="connsiteY96" fmla="*/ 897925 h 2054063"/>
              <a:gd name="connsiteX97" fmla="*/ 1713840 w 3794889"/>
              <a:gd name="connsiteY97" fmla="*/ 908436 h 2054063"/>
              <a:gd name="connsiteX98" fmla="*/ 1598227 w 3794889"/>
              <a:gd name="connsiteY98" fmla="*/ 929456 h 2054063"/>
              <a:gd name="connsiteX99" fmla="*/ 1388020 w 3794889"/>
              <a:gd name="connsiteY99" fmla="*/ 908436 h 2054063"/>
              <a:gd name="connsiteX100" fmla="*/ 1356489 w 3794889"/>
              <a:gd name="connsiteY100" fmla="*/ 897925 h 2054063"/>
              <a:gd name="connsiteX101" fmla="*/ 1282916 w 3794889"/>
              <a:gd name="connsiteY101" fmla="*/ 855884 h 2054063"/>
              <a:gd name="connsiteX102" fmla="*/ 1219854 w 3794889"/>
              <a:gd name="connsiteY102" fmla="*/ 792822 h 2054063"/>
              <a:gd name="connsiteX103" fmla="*/ 1177813 w 3794889"/>
              <a:gd name="connsiteY103" fmla="*/ 729760 h 2054063"/>
              <a:gd name="connsiteX104" fmla="*/ 1146282 w 3794889"/>
              <a:gd name="connsiteY104" fmla="*/ 698229 h 2054063"/>
              <a:gd name="connsiteX105" fmla="*/ 1083220 w 3794889"/>
              <a:gd name="connsiteY105" fmla="*/ 614146 h 2054063"/>
              <a:gd name="connsiteX106" fmla="*/ 1051689 w 3794889"/>
              <a:gd name="connsiteY106" fmla="*/ 582615 h 2054063"/>
              <a:gd name="connsiteX107" fmla="*/ 1020158 w 3794889"/>
              <a:gd name="connsiteY107" fmla="*/ 530063 h 2054063"/>
              <a:gd name="connsiteX108" fmla="*/ 999137 w 3794889"/>
              <a:gd name="connsiteY108" fmla="*/ 498532 h 2054063"/>
              <a:gd name="connsiteX109" fmla="*/ 988627 w 3794889"/>
              <a:gd name="connsiteY109" fmla="*/ 467001 h 2054063"/>
              <a:gd name="connsiteX110" fmla="*/ 946585 w 3794889"/>
              <a:gd name="connsiteY110" fmla="*/ 393429 h 2054063"/>
              <a:gd name="connsiteX111" fmla="*/ 915054 w 3794889"/>
              <a:gd name="connsiteY111" fmla="*/ 330367 h 2054063"/>
              <a:gd name="connsiteX112" fmla="*/ 894034 w 3794889"/>
              <a:gd name="connsiteY112" fmla="*/ 288325 h 2054063"/>
              <a:gd name="connsiteX113" fmla="*/ 862502 w 3794889"/>
              <a:gd name="connsiteY113" fmla="*/ 256794 h 2054063"/>
              <a:gd name="connsiteX114" fmla="*/ 820461 w 3794889"/>
              <a:gd name="connsiteY114" fmla="*/ 204243 h 2054063"/>
              <a:gd name="connsiteX115" fmla="*/ 767909 w 3794889"/>
              <a:gd name="connsiteY115" fmla="*/ 141181 h 2054063"/>
              <a:gd name="connsiteX116" fmla="*/ 694337 w 3794889"/>
              <a:gd name="connsiteY116" fmla="*/ 78119 h 2054063"/>
              <a:gd name="connsiteX117" fmla="*/ 641785 w 3794889"/>
              <a:gd name="connsiteY117" fmla="*/ 15056 h 2054063"/>
              <a:gd name="connsiteX118" fmla="*/ 610254 w 3794889"/>
              <a:gd name="connsiteY118" fmla="*/ 4546 h 2054063"/>
              <a:gd name="connsiteX119" fmla="*/ 421068 w 3794889"/>
              <a:gd name="connsiteY119" fmla="*/ 46588 h 2054063"/>
              <a:gd name="connsiteX120" fmla="*/ 400047 w 3794889"/>
              <a:gd name="connsiteY120" fmla="*/ 88629 h 2054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3794889" h="2054063">
                <a:moveTo>
                  <a:pt x="400047" y="88629"/>
                </a:moveTo>
                <a:lnTo>
                  <a:pt x="400047" y="88629"/>
                </a:lnTo>
                <a:cubicBezTo>
                  <a:pt x="358006" y="109650"/>
                  <a:pt x="315397" y="129572"/>
                  <a:pt x="273923" y="151691"/>
                </a:cubicBezTo>
                <a:cubicBezTo>
                  <a:pt x="230431" y="174887"/>
                  <a:pt x="250846" y="170923"/>
                  <a:pt x="210861" y="204243"/>
                </a:cubicBezTo>
                <a:cubicBezTo>
                  <a:pt x="201157" y="212330"/>
                  <a:pt x="188771" y="216871"/>
                  <a:pt x="179330" y="225263"/>
                </a:cubicBezTo>
                <a:cubicBezTo>
                  <a:pt x="120427" y="277621"/>
                  <a:pt x="127196" y="271934"/>
                  <a:pt x="95247" y="319856"/>
                </a:cubicBezTo>
                <a:cubicBezTo>
                  <a:pt x="56920" y="434846"/>
                  <a:pt x="118045" y="260679"/>
                  <a:pt x="63716" y="382919"/>
                </a:cubicBezTo>
                <a:cubicBezTo>
                  <a:pt x="43740" y="427865"/>
                  <a:pt x="44412" y="445229"/>
                  <a:pt x="32185" y="488022"/>
                </a:cubicBezTo>
                <a:cubicBezTo>
                  <a:pt x="10642" y="563420"/>
                  <a:pt x="32529" y="465283"/>
                  <a:pt x="11165" y="572105"/>
                </a:cubicBezTo>
                <a:cubicBezTo>
                  <a:pt x="-1887" y="715669"/>
                  <a:pt x="-5452" y="689712"/>
                  <a:pt x="11165" y="855884"/>
                </a:cubicBezTo>
                <a:cubicBezTo>
                  <a:pt x="12007" y="864302"/>
                  <a:pt x="26583" y="918252"/>
                  <a:pt x="32185" y="929456"/>
                </a:cubicBezTo>
                <a:cubicBezTo>
                  <a:pt x="37834" y="940755"/>
                  <a:pt x="46199" y="950477"/>
                  <a:pt x="53206" y="960988"/>
                </a:cubicBezTo>
                <a:cubicBezTo>
                  <a:pt x="56709" y="971498"/>
                  <a:pt x="58336" y="982834"/>
                  <a:pt x="63716" y="992519"/>
                </a:cubicBezTo>
                <a:cubicBezTo>
                  <a:pt x="75985" y="1014604"/>
                  <a:pt x="91744" y="1034560"/>
                  <a:pt x="105758" y="1055581"/>
                </a:cubicBezTo>
                <a:cubicBezTo>
                  <a:pt x="112765" y="1066091"/>
                  <a:pt x="117846" y="1078180"/>
                  <a:pt x="126778" y="1087112"/>
                </a:cubicBezTo>
                <a:lnTo>
                  <a:pt x="189840" y="1150174"/>
                </a:lnTo>
                <a:lnTo>
                  <a:pt x="221371" y="1181705"/>
                </a:lnTo>
                <a:cubicBezTo>
                  <a:pt x="231881" y="1192215"/>
                  <a:pt x="244657" y="1200869"/>
                  <a:pt x="252902" y="1213236"/>
                </a:cubicBezTo>
                <a:cubicBezTo>
                  <a:pt x="303189" y="1288665"/>
                  <a:pt x="277080" y="1258434"/>
                  <a:pt x="326475" y="1307829"/>
                </a:cubicBezTo>
                <a:cubicBezTo>
                  <a:pt x="346575" y="1368130"/>
                  <a:pt x="322591" y="1311845"/>
                  <a:pt x="368516" y="1370891"/>
                </a:cubicBezTo>
                <a:cubicBezTo>
                  <a:pt x="411691" y="1426402"/>
                  <a:pt x="396878" y="1427808"/>
                  <a:pt x="442089" y="1465484"/>
                </a:cubicBezTo>
                <a:cubicBezTo>
                  <a:pt x="451793" y="1473571"/>
                  <a:pt x="463110" y="1479498"/>
                  <a:pt x="473620" y="1486505"/>
                </a:cubicBezTo>
                <a:cubicBezTo>
                  <a:pt x="522668" y="1560077"/>
                  <a:pt x="494640" y="1535553"/>
                  <a:pt x="547192" y="1570588"/>
                </a:cubicBezTo>
                <a:cubicBezTo>
                  <a:pt x="565877" y="1598615"/>
                  <a:pt x="571732" y="1611863"/>
                  <a:pt x="599744" y="1633650"/>
                </a:cubicBezTo>
                <a:cubicBezTo>
                  <a:pt x="619686" y="1649160"/>
                  <a:pt x="642595" y="1660533"/>
                  <a:pt x="662806" y="1675691"/>
                </a:cubicBezTo>
                <a:cubicBezTo>
                  <a:pt x="725061" y="1722383"/>
                  <a:pt x="690267" y="1697502"/>
                  <a:pt x="767909" y="1749263"/>
                </a:cubicBezTo>
                <a:cubicBezTo>
                  <a:pt x="846190" y="1801450"/>
                  <a:pt x="750051" y="1734381"/>
                  <a:pt x="830971" y="1801815"/>
                </a:cubicBezTo>
                <a:cubicBezTo>
                  <a:pt x="840675" y="1809902"/>
                  <a:pt x="851992" y="1815829"/>
                  <a:pt x="862502" y="1822836"/>
                </a:cubicBezTo>
                <a:cubicBezTo>
                  <a:pt x="922063" y="1912176"/>
                  <a:pt x="823961" y="1773784"/>
                  <a:pt x="946585" y="1896408"/>
                </a:cubicBezTo>
                <a:cubicBezTo>
                  <a:pt x="1006355" y="1956178"/>
                  <a:pt x="948806" y="1908030"/>
                  <a:pt x="1009647" y="1938450"/>
                </a:cubicBezTo>
                <a:cubicBezTo>
                  <a:pt x="1020945" y="1944099"/>
                  <a:pt x="1029880" y="1953821"/>
                  <a:pt x="1041178" y="1959470"/>
                </a:cubicBezTo>
                <a:cubicBezTo>
                  <a:pt x="1051087" y="1964425"/>
                  <a:pt x="1062526" y="1965617"/>
                  <a:pt x="1072709" y="1969981"/>
                </a:cubicBezTo>
                <a:cubicBezTo>
                  <a:pt x="1170664" y="2011961"/>
                  <a:pt x="1059914" y="1973832"/>
                  <a:pt x="1156792" y="2001512"/>
                </a:cubicBezTo>
                <a:cubicBezTo>
                  <a:pt x="1204903" y="2015258"/>
                  <a:pt x="1205811" y="2024719"/>
                  <a:pt x="1272406" y="2033043"/>
                </a:cubicBezTo>
                <a:lnTo>
                  <a:pt x="1440571" y="2054063"/>
                </a:lnTo>
                <a:cubicBezTo>
                  <a:pt x="1524654" y="2050560"/>
                  <a:pt x="1608894" y="2049770"/>
                  <a:pt x="1692820" y="2043553"/>
                </a:cubicBezTo>
                <a:cubicBezTo>
                  <a:pt x="1728516" y="2040909"/>
                  <a:pt x="1724047" y="2025665"/>
                  <a:pt x="1755882" y="2012022"/>
                </a:cubicBezTo>
                <a:cubicBezTo>
                  <a:pt x="1769159" y="2006332"/>
                  <a:pt x="1783909" y="2005015"/>
                  <a:pt x="1797923" y="2001512"/>
                </a:cubicBezTo>
                <a:cubicBezTo>
                  <a:pt x="1811937" y="1994505"/>
                  <a:pt x="1826530" y="1988552"/>
                  <a:pt x="1839965" y="1980491"/>
                </a:cubicBezTo>
                <a:cubicBezTo>
                  <a:pt x="1839982" y="1980481"/>
                  <a:pt x="1918784" y="1927945"/>
                  <a:pt x="1934558" y="1917429"/>
                </a:cubicBezTo>
                <a:lnTo>
                  <a:pt x="1966089" y="1896408"/>
                </a:lnTo>
                <a:lnTo>
                  <a:pt x="1997620" y="1875388"/>
                </a:lnTo>
                <a:cubicBezTo>
                  <a:pt x="2004627" y="1864877"/>
                  <a:pt x="2010553" y="1853560"/>
                  <a:pt x="2018640" y="1843856"/>
                </a:cubicBezTo>
                <a:cubicBezTo>
                  <a:pt x="2043928" y="1813509"/>
                  <a:pt x="2050699" y="1811973"/>
                  <a:pt x="2081702" y="1791305"/>
                </a:cubicBezTo>
                <a:cubicBezTo>
                  <a:pt x="2120240" y="1733498"/>
                  <a:pt x="2081702" y="1782546"/>
                  <a:pt x="2134254" y="1738753"/>
                </a:cubicBezTo>
                <a:cubicBezTo>
                  <a:pt x="2181678" y="1699233"/>
                  <a:pt x="2147502" y="1714665"/>
                  <a:pt x="2197316" y="1686201"/>
                </a:cubicBezTo>
                <a:cubicBezTo>
                  <a:pt x="2210920" y="1678428"/>
                  <a:pt x="2225923" y="1673242"/>
                  <a:pt x="2239358" y="1665181"/>
                </a:cubicBezTo>
                <a:cubicBezTo>
                  <a:pt x="2261022" y="1652183"/>
                  <a:pt x="2281399" y="1637153"/>
                  <a:pt x="2302420" y="1623139"/>
                </a:cubicBezTo>
                <a:cubicBezTo>
                  <a:pt x="2312930" y="1616132"/>
                  <a:pt x="2321968" y="1606114"/>
                  <a:pt x="2333951" y="1602119"/>
                </a:cubicBezTo>
                <a:cubicBezTo>
                  <a:pt x="2435462" y="1568280"/>
                  <a:pt x="2277628" y="1622546"/>
                  <a:pt x="2407523" y="1570588"/>
                </a:cubicBezTo>
                <a:cubicBezTo>
                  <a:pt x="2428096" y="1562359"/>
                  <a:pt x="2449564" y="1556574"/>
                  <a:pt x="2470585" y="1549567"/>
                </a:cubicBezTo>
                <a:cubicBezTo>
                  <a:pt x="2505431" y="1537951"/>
                  <a:pt x="2539560" y="1525262"/>
                  <a:pt x="2575689" y="1518036"/>
                </a:cubicBezTo>
                <a:cubicBezTo>
                  <a:pt x="2653559" y="1502462"/>
                  <a:pt x="2670578" y="1505587"/>
                  <a:pt x="2764875" y="1497015"/>
                </a:cubicBezTo>
                <a:cubicBezTo>
                  <a:pt x="2840074" y="1490179"/>
                  <a:pt x="2890373" y="1484239"/>
                  <a:pt x="2964571" y="1475994"/>
                </a:cubicBezTo>
                <a:cubicBezTo>
                  <a:pt x="3088156" y="1445099"/>
                  <a:pt x="2956444" y="1475074"/>
                  <a:pt x="3237840" y="1454974"/>
                </a:cubicBezTo>
                <a:cubicBezTo>
                  <a:pt x="3259096" y="1453456"/>
                  <a:pt x="3279839" y="1447703"/>
                  <a:pt x="3300902" y="1444463"/>
                </a:cubicBezTo>
                <a:cubicBezTo>
                  <a:pt x="3325387" y="1440696"/>
                  <a:pt x="3349990" y="1437720"/>
                  <a:pt x="3374475" y="1433953"/>
                </a:cubicBezTo>
                <a:cubicBezTo>
                  <a:pt x="3395538" y="1430713"/>
                  <a:pt x="3416441" y="1426457"/>
                  <a:pt x="3437537" y="1423443"/>
                </a:cubicBezTo>
                <a:cubicBezTo>
                  <a:pt x="3465499" y="1419448"/>
                  <a:pt x="3493759" y="1417576"/>
                  <a:pt x="3521620" y="1412932"/>
                </a:cubicBezTo>
                <a:cubicBezTo>
                  <a:pt x="3553393" y="1407636"/>
                  <a:pt x="3598682" y="1390748"/>
                  <a:pt x="3626723" y="1381401"/>
                </a:cubicBezTo>
                <a:lnTo>
                  <a:pt x="3658254" y="1370891"/>
                </a:lnTo>
                <a:lnTo>
                  <a:pt x="3689785" y="1360381"/>
                </a:lnTo>
                <a:cubicBezTo>
                  <a:pt x="3700295" y="1353374"/>
                  <a:pt x="3712384" y="1348292"/>
                  <a:pt x="3721316" y="1339360"/>
                </a:cubicBezTo>
                <a:cubicBezTo>
                  <a:pt x="3751439" y="1309237"/>
                  <a:pt x="3735749" y="1310493"/>
                  <a:pt x="3752847" y="1276298"/>
                </a:cubicBezTo>
                <a:cubicBezTo>
                  <a:pt x="3758496" y="1265000"/>
                  <a:pt x="3766861" y="1255277"/>
                  <a:pt x="3773868" y="1244767"/>
                </a:cubicBezTo>
                <a:cubicBezTo>
                  <a:pt x="3777371" y="1230753"/>
                  <a:pt x="3780410" y="1216614"/>
                  <a:pt x="3784378" y="1202725"/>
                </a:cubicBezTo>
                <a:cubicBezTo>
                  <a:pt x="3787422" y="1192072"/>
                  <a:pt x="3794889" y="1182273"/>
                  <a:pt x="3794889" y="1171194"/>
                </a:cubicBezTo>
                <a:cubicBezTo>
                  <a:pt x="3794889" y="1108035"/>
                  <a:pt x="3790366" y="1044883"/>
                  <a:pt x="3784378" y="982008"/>
                </a:cubicBezTo>
                <a:cubicBezTo>
                  <a:pt x="3782263" y="959802"/>
                  <a:pt x="3759943" y="926177"/>
                  <a:pt x="3752847" y="908436"/>
                </a:cubicBezTo>
                <a:cubicBezTo>
                  <a:pt x="3744618" y="887863"/>
                  <a:pt x="3744118" y="863810"/>
                  <a:pt x="3731827" y="845374"/>
                </a:cubicBezTo>
                <a:cubicBezTo>
                  <a:pt x="3724820" y="834864"/>
                  <a:pt x="3719198" y="823284"/>
                  <a:pt x="3710806" y="813843"/>
                </a:cubicBezTo>
                <a:cubicBezTo>
                  <a:pt x="3658447" y="754939"/>
                  <a:pt x="3664136" y="761709"/>
                  <a:pt x="3616213" y="729760"/>
                </a:cubicBezTo>
                <a:cubicBezTo>
                  <a:pt x="3572897" y="664787"/>
                  <a:pt x="3620990" y="728168"/>
                  <a:pt x="3563661" y="677208"/>
                </a:cubicBezTo>
                <a:cubicBezTo>
                  <a:pt x="3541442" y="657458"/>
                  <a:pt x="3526090" y="629441"/>
                  <a:pt x="3500599" y="614146"/>
                </a:cubicBezTo>
                <a:cubicBezTo>
                  <a:pt x="3483082" y="603636"/>
                  <a:pt x="3465045" y="593947"/>
                  <a:pt x="3448047" y="582615"/>
                </a:cubicBezTo>
                <a:cubicBezTo>
                  <a:pt x="3433472" y="572898"/>
                  <a:pt x="3420860" y="560368"/>
                  <a:pt x="3406006" y="551084"/>
                </a:cubicBezTo>
                <a:cubicBezTo>
                  <a:pt x="3362629" y="523973"/>
                  <a:pt x="3368485" y="533521"/>
                  <a:pt x="3321923" y="519553"/>
                </a:cubicBezTo>
                <a:cubicBezTo>
                  <a:pt x="3300700" y="513186"/>
                  <a:pt x="3279882" y="505539"/>
                  <a:pt x="3258861" y="498532"/>
                </a:cubicBezTo>
                <a:lnTo>
                  <a:pt x="3227330" y="488022"/>
                </a:lnTo>
                <a:cubicBezTo>
                  <a:pt x="3216820" y="484519"/>
                  <a:pt x="3206810" y="478736"/>
                  <a:pt x="3195799" y="477512"/>
                </a:cubicBezTo>
                <a:lnTo>
                  <a:pt x="3101206" y="467001"/>
                </a:lnTo>
                <a:lnTo>
                  <a:pt x="2659771" y="477512"/>
                </a:lnTo>
                <a:cubicBezTo>
                  <a:pt x="2638479" y="478399"/>
                  <a:pt x="2617655" y="484095"/>
                  <a:pt x="2596709" y="488022"/>
                </a:cubicBezTo>
                <a:cubicBezTo>
                  <a:pt x="2561593" y="494606"/>
                  <a:pt x="2526640" y="502036"/>
                  <a:pt x="2491606" y="509043"/>
                </a:cubicBezTo>
                <a:cubicBezTo>
                  <a:pt x="2474089" y="512546"/>
                  <a:pt x="2456001" y="513904"/>
                  <a:pt x="2439054" y="519553"/>
                </a:cubicBezTo>
                <a:cubicBezTo>
                  <a:pt x="2418033" y="526560"/>
                  <a:pt x="2397488" y="535200"/>
                  <a:pt x="2375992" y="540574"/>
                </a:cubicBezTo>
                <a:cubicBezTo>
                  <a:pt x="2352489" y="546450"/>
                  <a:pt x="2286245" y="561868"/>
                  <a:pt x="2270889" y="572105"/>
                </a:cubicBezTo>
                <a:cubicBezTo>
                  <a:pt x="2130899" y="665429"/>
                  <a:pt x="2338383" y="531105"/>
                  <a:pt x="2207827" y="603636"/>
                </a:cubicBezTo>
                <a:cubicBezTo>
                  <a:pt x="2099407" y="663870"/>
                  <a:pt x="2184581" y="632404"/>
                  <a:pt x="2113234" y="656188"/>
                </a:cubicBezTo>
                <a:cubicBezTo>
                  <a:pt x="2021103" y="748316"/>
                  <a:pt x="2137977" y="635568"/>
                  <a:pt x="2050171" y="708739"/>
                </a:cubicBezTo>
                <a:cubicBezTo>
                  <a:pt x="2038752" y="718255"/>
                  <a:pt x="2030373" y="731144"/>
                  <a:pt x="2018640" y="740270"/>
                </a:cubicBezTo>
                <a:cubicBezTo>
                  <a:pt x="1998698" y="755781"/>
                  <a:pt x="1975789" y="767154"/>
                  <a:pt x="1955578" y="782312"/>
                </a:cubicBezTo>
                <a:cubicBezTo>
                  <a:pt x="1941564" y="792822"/>
                  <a:pt x="1928746" y="805152"/>
                  <a:pt x="1913537" y="813843"/>
                </a:cubicBezTo>
                <a:cubicBezTo>
                  <a:pt x="1903918" y="819340"/>
                  <a:pt x="1892516" y="820850"/>
                  <a:pt x="1882006" y="824353"/>
                </a:cubicBezTo>
                <a:cubicBezTo>
                  <a:pt x="1860985" y="838367"/>
                  <a:pt x="1842911" y="858404"/>
                  <a:pt x="1818944" y="866394"/>
                </a:cubicBezTo>
                <a:cubicBezTo>
                  <a:pt x="1808434" y="869898"/>
                  <a:pt x="1797322" y="871950"/>
                  <a:pt x="1787413" y="876905"/>
                </a:cubicBezTo>
                <a:cubicBezTo>
                  <a:pt x="1776115" y="882554"/>
                  <a:pt x="1767492" y="892949"/>
                  <a:pt x="1755882" y="897925"/>
                </a:cubicBezTo>
                <a:cubicBezTo>
                  <a:pt x="1742605" y="903615"/>
                  <a:pt x="1727941" y="905302"/>
                  <a:pt x="1713840" y="908436"/>
                </a:cubicBezTo>
                <a:cubicBezTo>
                  <a:pt x="1669776" y="918228"/>
                  <a:pt x="1643856" y="921851"/>
                  <a:pt x="1598227" y="929456"/>
                </a:cubicBezTo>
                <a:cubicBezTo>
                  <a:pt x="1506543" y="923344"/>
                  <a:pt x="1463795" y="927380"/>
                  <a:pt x="1388020" y="908436"/>
                </a:cubicBezTo>
                <a:cubicBezTo>
                  <a:pt x="1377272" y="905749"/>
                  <a:pt x="1366672" y="902289"/>
                  <a:pt x="1356489" y="897925"/>
                </a:cubicBezTo>
                <a:cubicBezTo>
                  <a:pt x="1338108" y="890048"/>
                  <a:pt x="1299298" y="870446"/>
                  <a:pt x="1282916" y="855884"/>
                </a:cubicBezTo>
                <a:cubicBezTo>
                  <a:pt x="1260697" y="836134"/>
                  <a:pt x="1236344" y="817557"/>
                  <a:pt x="1219854" y="792822"/>
                </a:cubicBezTo>
                <a:cubicBezTo>
                  <a:pt x="1205840" y="771801"/>
                  <a:pt x="1195677" y="747624"/>
                  <a:pt x="1177813" y="729760"/>
                </a:cubicBezTo>
                <a:cubicBezTo>
                  <a:pt x="1167303" y="719250"/>
                  <a:pt x="1155694" y="709733"/>
                  <a:pt x="1146282" y="698229"/>
                </a:cubicBezTo>
                <a:cubicBezTo>
                  <a:pt x="1124097" y="671114"/>
                  <a:pt x="1107993" y="638919"/>
                  <a:pt x="1083220" y="614146"/>
                </a:cubicBezTo>
                <a:cubicBezTo>
                  <a:pt x="1072710" y="603636"/>
                  <a:pt x="1060607" y="594506"/>
                  <a:pt x="1051689" y="582615"/>
                </a:cubicBezTo>
                <a:cubicBezTo>
                  <a:pt x="1039432" y="566272"/>
                  <a:pt x="1030985" y="547386"/>
                  <a:pt x="1020158" y="530063"/>
                </a:cubicBezTo>
                <a:cubicBezTo>
                  <a:pt x="1013463" y="519351"/>
                  <a:pt x="1006144" y="509042"/>
                  <a:pt x="999137" y="498532"/>
                </a:cubicBezTo>
                <a:cubicBezTo>
                  <a:pt x="995634" y="488022"/>
                  <a:pt x="993582" y="476910"/>
                  <a:pt x="988627" y="467001"/>
                </a:cubicBezTo>
                <a:cubicBezTo>
                  <a:pt x="935849" y="361445"/>
                  <a:pt x="1001865" y="522415"/>
                  <a:pt x="946585" y="393429"/>
                </a:cubicBezTo>
                <a:cubicBezTo>
                  <a:pt x="905286" y="297065"/>
                  <a:pt x="972771" y="431374"/>
                  <a:pt x="915054" y="330367"/>
                </a:cubicBezTo>
                <a:cubicBezTo>
                  <a:pt x="907281" y="316763"/>
                  <a:pt x="903141" y="301075"/>
                  <a:pt x="894034" y="288325"/>
                </a:cubicBezTo>
                <a:cubicBezTo>
                  <a:pt x="885394" y="276230"/>
                  <a:pt x="873013" y="267304"/>
                  <a:pt x="862502" y="256794"/>
                </a:cubicBezTo>
                <a:cubicBezTo>
                  <a:pt x="842041" y="195410"/>
                  <a:pt x="868001" y="251783"/>
                  <a:pt x="820461" y="204243"/>
                </a:cubicBezTo>
                <a:cubicBezTo>
                  <a:pt x="723140" y="106924"/>
                  <a:pt x="888452" y="244504"/>
                  <a:pt x="767909" y="141181"/>
                </a:cubicBezTo>
                <a:cubicBezTo>
                  <a:pt x="727314" y="106385"/>
                  <a:pt x="726937" y="117239"/>
                  <a:pt x="694337" y="78119"/>
                </a:cubicBezTo>
                <a:cubicBezTo>
                  <a:pt x="670103" y="49038"/>
                  <a:pt x="676327" y="38084"/>
                  <a:pt x="641785" y="15056"/>
                </a:cubicBezTo>
                <a:cubicBezTo>
                  <a:pt x="632567" y="8911"/>
                  <a:pt x="620764" y="8049"/>
                  <a:pt x="610254" y="4546"/>
                </a:cubicBezTo>
                <a:cubicBezTo>
                  <a:pt x="453581" y="14338"/>
                  <a:pt x="467823" y="-31337"/>
                  <a:pt x="421068" y="46588"/>
                </a:cubicBezTo>
                <a:cubicBezTo>
                  <a:pt x="417038" y="53305"/>
                  <a:pt x="403550" y="81622"/>
                  <a:pt x="400047" y="88629"/>
                </a:cubicBezTo>
                <a:close/>
              </a:path>
            </a:pathLst>
          </a:custGeom>
          <a:solidFill>
            <a:schemeClr val="accent2">
              <a:lumMod val="50000"/>
              <a:alpha val="23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294290" y="1145628"/>
            <a:ext cx="3605048" cy="2127694"/>
          </a:xfrm>
          <a:custGeom>
            <a:avLst/>
            <a:gdLst>
              <a:gd name="connsiteX0" fmla="*/ 3520965 w 3605048"/>
              <a:gd name="connsiteY0" fmla="*/ 430924 h 2127694"/>
              <a:gd name="connsiteX1" fmla="*/ 3520965 w 3605048"/>
              <a:gd name="connsiteY1" fmla="*/ 430924 h 2127694"/>
              <a:gd name="connsiteX2" fmla="*/ 3447393 w 3605048"/>
              <a:gd name="connsiteY2" fmla="*/ 325820 h 2127694"/>
              <a:gd name="connsiteX3" fmla="*/ 3426372 w 3605048"/>
              <a:gd name="connsiteY3" fmla="*/ 294289 h 2127694"/>
              <a:gd name="connsiteX4" fmla="*/ 3415862 w 3605048"/>
              <a:gd name="connsiteY4" fmla="*/ 262758 h 2127694"/>
              <a:gd name="connsiteX5" fmla="*/ 3373820 w 3605048"/>
              <a:gd name="connsiteY5" fmla="*/ 199696 h 2127694"/>
              <a:gd name="connsiteX6" fmla="*/ 3331779 w 3605048"/>
              <a:gd name="connsiteY6" fmla="*/ 136634 h 2127694"/>
              <a:gd name="connsiteX7" fmla="*/ 3310758 w 3605048"/>
              <a:gd name="connsiteY7" fmla="*/ 105103 h 2127694"/>
              <a:gd name="connsiteX8" fmla="*/ 3247696 w 3605048"/>
              <a:gd name="connsiteY8" fmla="*/ 84082 h 2127694"/>
              <a:gd name="connsiteX9" fmla="*/ 3184634 w 3605048"/>
              <a:gd name="connsiteY9" fmla="*/ 42041 h 2127694"/>
              <a:gd name="connsiteX10" fmla="*/ 3121572 w 3605048"/>
              <a:gd name="connsiteY10" fmla="*/ 21020 h 2127694"/>
              <a:gd name="connsiteX11" fmla="*/ 3090041 w 3605048"/>
              <a:gd name="connsiteY11" fmla="*/ 10510 h 2127694"/>
              <a:gd name="connsiteX12" fmla="*/ 3037489 w 3605048"/>
              <a:gd name="connsiteY12" fmla="*/ 0 h 2127694"/>
              <a:gd name="connsiteX13" fmla="*/ 2617076 w 3605048"/>
              <a:gd name="connsiteY13" fmla="*/ 10510 h 2127694"/>
              <a:gd name="connsiteX14" fmla="*/ 2522482 w 3605048"/>
              <a:gd name="connsiteY14" fmla="*/ 31531 h 2127694"/>
              <a:gd name="connsiteX15" fmla="*/ 2427889 w 3605048"/>
              <a:gd name="connsiteY15" fmla="*/ 63062 h 2127694"/>
              <a:gd name="connsiteX16" fmla="*/ 2312276 w 3605048"/>
              <a:gd name="connsiteY16" fmla="*/ 94593 h 2127694"/>
              <a:gd name="connsiteX17" fmla="*/ 2280744 w 3605048"/>
              <a:gd name="connsiteY17" fmla="*/ 105103 h 2127694"/>
              <a:gd name="connsiteX18" fmla="*/ 2228193 w 3605048"/>
              <a:gd name="connsiteY18" fmla="*/ 115613 h 2127694"/>
              <a:gd name="connsiteX19" fmla="*/ 2144110 w 3605048"/>
              <a:gd name="connsiteY19" fmla="*/ 136634 h 2127694"/>
              <a:gd name="connsiteX20" fmla="*/ 2081048 w 3605048"/>
              <a:gd name="connsiteY20" fmla="*/ 147144 h 2127694"/>
              <a:gd name="connsiteX21" fmla="*/ 1849820 w 3605048"/>
              <a:gd name="connsiteY21" fmla="*/ 178675 h 2127694"/>
              <a:gd name="connsiteX22" fmla="*/ 1818289 w 3605048"/>
              <a:gd name="connsiteY22" fmla="*/ 189186 h 2127694"/>
              <a:gd name="connsiteX23" fmla="*/ 1765738 w 3605048"/>
              <a:gd name="connsiteY23" fmla="*/ 199696 h 2127694"/>
              <a:gd name="connsiteX24" fmla="*/ 1723696 w 3605048"/>
              <a:gd name="connsiteY24" fmla="*/ 220717 h 2127694"/>
              <a:gd name="connsiteX25" fmla="*/ 1660634 w 3605048"/>
              <a:gd name="connsiteY25" fmla="*/ 241738 h 2127694"/>
              <a:gd name="connsiteX26" fmla="*/ 1576551 w 3605048"/>
              <a:gd name="connsiteY26" fmla="*/ 273269 h 2127694"/>
              <a:gd name="connsiteX27" fmla="*/ 1502979 w 3605048"/>
              <a:gd name="connsiteY27" fmla="*/ 315310 h 2127694"/>
              <a:gd name="connsiteX28" fmla="*/ 1471448 w 3605048"/>
              <a:gd name="connsiteY28" fmla="*/ 336331 h 2127694"/>
              <a:gd name="connsiteX29" fmla="*/ 1387365 w 3605048"/>
              <a:gd name="connsiteY29" fmla="*/ 378372 h 2127694"/>
              <a:gd name="connsiteX30" fmla="*/ 1303282 w 3605048"/>
              <a:gd name="connsiteY30" fmla="*/ 420413 h 2127694"/>
              <a:gd name="connsiteX31" fmla="*/ 1261241 w 3605048"/>
              <a:gd name="connsiteY31" fmla="*/ 441434 h 2127694"/>
              <a:gd name="connsiteX32" fmla="*/ 1187669 w 3605048"/>
              <a:gd name="connsiteY32" fmla="*/ 472965 h 2127694"/>
              <a:gd name="connsiteX33" fmla="*/ 1156138 w 3605048"/>
              <a:gd name="connsiteY33" fmla="*/ 493986 h 2127694"/>
              <a:gd name="connsiteX34" fmla="*/ 1072055 w 3605048"/>
              <a:gd name="connsiteY34" fmla="*/ 515006 h 2127694"/>
              <a:gd name="connsiteX35" fmla="*/ 1008993 w 3605048"/>
              <a:gd name="connsiteY35" fmla="*/ 546538 h 2127694"/>
              <a:gd name="connsiteX36" fmla="*/ 977462 w 3605048"/>
              <a:gd name="connsiteY36" fmla="*/ 567558 h 2127694"/>
              <a:gd name="connsiteX37" fmla="*/ 935420 w 3605048"/>
              <a:gd name="connsiteY37" fmla="*/ 578069 h 2127694"/>
              <a:gd name="connsiteX38" fmla="*/ 893379 w 3605048"/>
              <a:gd name="connsiteY38" fmla="*/ 599089 h 2127694"/>
              <a:gd name="connsiteX39" fmla="*/ 861848 w 3605048"/>
              <a:gd name="connsiteY39" fmla="*/ 609600 h 2127694"/>
              <a:gd name="connsiteX40" fmla="*/ 819807 w 3605048"/>
              <a:gd name="connsiteY40" fmla="*/ 630620 h 2127694"/>
              <a:gd name="connsiteX41" fmla="*/ 788276 w 3605048"/>
              <a:gd name="connsiteY41" fmla="*/ 651641 h 2127694"/>
              <a:gd name="connsiteX42" fmla="*/ 746234 w 3605048"/>
              <a:gd name="connsiteY42" fmla="*/ 662151 h 2127694"/>
              <a:gd name="connsiteX43" fmla="*/ 714703 w 3605048"/>
              <a:gd name="connsiteY43" fmla="*/ 683172 h 2127694"/>
              <a:gd name="connsiteX44" fmla="*/ 651641 w 3605048"/>
              <a:gd name="connsiteY44" fmla="*/ 714703 h 2127694"/>
              <a:gd name="connsiteX45" fmla="*/ 620110 w 3605048"/>
              <a:gd name="connsiteY45" fmla="*/ 746234 h 2127694"/>
              <a:gd name="connsiteX46" fmla="*/ 525517 w 3605048"/>
              <a:gd name="connsiteY46" fmla="*/ 809296 h 2127694"/>
              <a:gd name="connsiteX47" fmla="*/ 493986 w 3605048"/>
              <a:gd name="connsiteY47" fmla="*/ 840827 h 2127694"/>
              <a:gd name="connsiteX48" fmla="*/ 378372 w 3605048"/>
              <a:gd name="connsiteY48" fmla="*/ 935420 h 2127694"/>
              <a:gd name="connsiteX49" fmla="*/ 315310 w 3605048"/>
              <a:gd name="connsiteY49" fmla="*/ 1019503 h 2127694"/>
              <a:gd name="connsiteX50" fmla="*/ 220717 w 3605048"/>
              <a:gd name="connsiteY50" fmla="*/ 1124606 h 2127694"/>
              <a:gd name="connsiteX51" fmla="*/ 178676 w 3605048"/>
              <a:gd name="connsiteY51" fmla="*/ 1187669 h 2127694"/>
              <a:gd name="connsiteX52" fmla="*/ 157655 w 3605048"/>
              <a:gd name="connsiteY52" fmla="*/ 1240220 h 2127694"/>
              <a:gd name="connsiteX53" fmla="*/ 136634 w 3605048"/>
              <a:gd name="connsiteY53" fmla="*/ 1282262 h 2127694"/>
              <a:gd name="connsiteX54" fmla="*/ 115613 w 3605048"/>
              <a:gd name="connsiteY54" fmla="*/ 1345324 h 2127694"/>
              <a:gd name="connsiteX55" fmla="*/ 105103 w 3605048"/>
              <a:gd name="connsiteY55" fmla="*/ 1376855 h 2127694"/>
              <a:gd name="connsiteX56" fmla="*/ 84082 w 3605048"/>
              <a:gd name="connsiteY56" fmla="*/ 1418896 h 2127694"/>
              <a:gd name="connsiteX57" fmla="*/ 63062 w 3605048"/>
              <a:gd name="connsiteY57" fmla="*/ 1502979 h 2127694"/>
              <a:gd name="connsiteX58" fmla="*/ 52551 w 3605048"/>
              <a:gd name="connsiteY58" fmla="*/ 1545020 h 2127694"/>
              <a:gd name="connsiteX59" fmla="*/ 42041 w 3605048"/>
              <a:gd name="connsiteY59" fmla="*/ 1576551 h 2127694"/>
              <a:gd name="connsiteX60" fmla="*/ 31531 w 3605048"/>
              <a:gd name="connsiteY60" fmla="*/ 1629103 h 2127694"/>
              <a:gd name="connsiteX61" fmla="*/ 21020 w 3605048"/>
              <a:gd name="connsiteY61" fmla="*/ 1660634 h 2127694"/>
              <a:gd name="connsiteX62" fmla="*/ 0 w 3605048"/>
              <a:gd name="connsiteY62" fmla="*/ 1734206 h 2127694"/>
              <a:gd name="connsiteX63" fmla="*/ 10510 w 3605048"/>
              <a:gd name="connsiteY63" fmla="*/ 1891862 h 2127694"/>
              <a:gd name="connsiteX64" fmla="*/ 63062 w 3605048"/>
              <a:gd name="connsiteY64" fmla="*/ 1986455 h 2127694"/>
              <a:gd name="connsiteX65" fmla="*/ 157655 w 3605048"/>
              <a:gd name="connsiteY65" fmla="*/ 2060027 h 2127694"/>
              <a:gd name="connsiteX66" fmla="*/ 220717 w 3605048"/>
              <a:gd name="connsiteY66" fmla="*/ 2091558 h 2127694"/>
              <a:gd name="connsiteX67" fmla="*/ 493986 w 3605048"/>
              <a:gd name="connsiteY67" fmla="*/ 2102069 h 2127694"/>
              <a:gd name="connsiteX68" fmla="*/ 672662 w 3605048"/>
              <a:gd name="connsiteY68" fmla="*/ 2081048 h 2127694"/>
              <a:gd name="connsiteX69" fmla="*/ 714703 w 3605048"/>
              <a:gd name="connsiteY69" fmla="*/ 2060027 h 2127694"/>
              <a:gd name="connsiteX70" fmla="*/ 819807 w 3605048"/>
              <a:gd name="connsiteY70" fmla="*/ 2028496 h 2127694"/>
              <a:gd name="connsiteX71" fmla="*/ 861848 w 3605048"/>
              <a:gd name="connsiteY71" fmla="*/ 2007475 h 2127694"/>
              <a:gd name="connsiteX72" fmla="*/ 893379 w 3605048"/>
              <a:gd name="connsiteY72" fmla="*/ 1986455 h 2127694"/>
              <a:gd name="connsiteX73" fmla="*/ 924910 w 3605048"/>
              <a:gd name="connsiteY73" fmla="*/ 1975944 h 2127694"/>
              <a:gd name="connsiteX74" fmla="*/ 1008993 w 3605048"/>
              <a:gd name="connsiteY74" fmla="*/ 1912882 h 2127694"/>
              <a:gd name="connsiteX75" fmla="*/ 1040524 w 3605048"/>
              <a:gd name="connsiteY75" fmla="*/ 1891862 h 2127694"/>
              <a:gd name="connsiteX76" fmla="*/ 1114096 w 3605048"/>
              <a:gd name="connsiteY76" fmla="*/ 1818289 h 2127694"/>
              <a:gd name="connsiteX77" fmla="*/ 1145627 w 3605048"/>
              <a:gd name="connsiteY77" fmla="*/ 1797269 h 2127694"/>
              <a:gd name="connsiteX78" fmla="*/ 1208689 w 3605048"/>
              <a:gd name="connsiteY78" fmla="*/ 1734206 h 2127694"/>
              <a:gd name="connsiteX79" fmla="*/ 1250731 w 3605048"/>
              <a:gd name="connsiteY79" fmla="*/ 1692165 h 2127694"/>
              <a:gd name="connsiteX80" fmla="*/ 1303282 w 3605048"/>
              <a:gd name="connsiteY80" fmla="*/ 1639613 h 2127694"/>
              <a:gd name="connsiteX81" fmla="*/ 1345324 w 3605048"/>
              <a:gd name="connsiteY81" fmla="*/ 1576551 h 2127694"/>
              <a:gd name="connsiteX82" fmla="*/ 1408386 w 3605048"/>
              <a:gd name="connsiteY82" fmla="*/ 1534510 h 2127694"/>
              <a:gd name="connsiteX83" fmla="*/ 1439917 w 3605048"/>
              <a:gd name="connsiteY83" fmla="*/ 1502979 h 2127694"/>
              <a:gd name="connsiteX84" fmla="*/ 1481958 w 3605048"/>
              <a:gd name="connsiteY84" fmla="*/ 1481958 h 2127694"/>
              <a:gd name="connsiteX85" fmla="*/ 1545020 w 3605048"/>
              <a:gd name="connsiteY85" fmla="*/ 1439917 h 2127694"/>
              <a:gd name="connsiteX86" fmla="*/ 1576551 w 3605048"/>
              <a:gd name="connsiteY86" fmla="*/ 1418896 h 2127694"/>
              <a:gd name="connsiteX87" fmla="*/ 1618593 w 3605048"/>
              <a:gd name="connsiteY87" fmla="*/ 1397875 h 2127694"/>
              <a:gd name="connsiteX88" fmla="*/ 1734207 w 3605048"/>
              <a:gd name="connsiteY88" fmla="*/ 1313793 h 2127694"/>
              <a:gd name="connsiteX89" fmla="*/ 1765738 w 3605048"/>
              <a:gd name="connsiteY89" fmla="*/ 1292772 h 2127694"/>
              <a:gd name="connsiteX90" fmla="*/ 1807779 w 3605048"/>
              <a:gd name="connsiteY90" fmla="*/ 1261241 h 2127694"/>
              <a:gd name="connsiteX91" fmla="*/ 1849820 w 3605048"/>
              <a:gd name="connsiteY91" fmla="*/ 1240220 h 2127694"/>
              <a:gd name="connsiteX92" fmla="*/ 1881351 w 3605048"/>
              <a:gd name="connsiteY92" fmla="*/ 1208689 h 2127694"/>
              <a:gd name="connsiteX93" fmla="*/ 1923393 w 3605048"/>
              <a:gd name="connsiteY93" fmla="*/ 1187669 h 2127694"/>
              <a:gd name="connsiteX94" fmla="*/ 1954924 w 3605048"/>
              <a:gd name="connsiteY94" fmla="*/ 1166648 h 2127694"/>
              <a:gd name="connsiteX95" fmla="*/ 2039007 w 3605048"/>
              <a:gd name="connsiteY95" fmla="*/ 1124606 h 2127694"/>
              <a:gd name="connsiteX96" fmla="*/ 2102069 w 3605048"/>
              <a:gd name="connsiteY96" fmla="*/ 1093075 h 2127694"/>
              <a:gd name="connsiteX97" fmla="*/ 2165131 w 3605048"/>
              <a:gd name="connsiteY97" fmla="*/ 1040524 h 2127694"/>
              <a:gd name="connsiteX98" fmla="*/ 2207172 w 3605048"/>
              <a:gd name="connsiteY98" fmla="*/ 1030013 h 2127694"/>
              <a:gd name="connsiteX99" fmla="*/ 2291255 w 3605048"/>
              <a:gd name="connsiteY99" fmla="*/ 987972 h 2127694"/>
              <a:gd name="connsiteX100" fmla="*/ 2322786 w 3605048"/>
              <a:gd name="connsiteY100" fmla="*/ 966951 h 2127694"/>
              <a:gd name="connsiteX101" fmla="*/ 2364827 w 3605048"/>
              <a:gd name="connsiteY101" fmla="*/ 956441 h 2127694"/>
              <a:gd name="connsiteX102" fmla="*/ 2427889 w 3605048"/>
              <a:gd name="connsiteY102" fmla="*/ 935420 h 2127694"/>
              <a:gd name="connsiteX103" fmla="*/ 2469931 w 3605048"/>
              <a:gd name="connsiteY103" fmla="*/ 924910 h 2127694"/>
              <a:gd name="connsiteX104" fmla="*/ 2543503 w 3605048"/>
              <a:gd name="connsiteY104" fmla="*/ 893379 h 2127694"/>
              <a:gd name="connsiteX105" fmla="*/ 2575034 w 3605048"/>
              <a:gd name="connsiteY105" fmla="*/ 882869 h 2127694"/>
              <a:gd name="connsiteX106" fmla="*/ 2680138 w 3605048"/>
              <a:gd name="connsiteY106" fmla="*/ 861848 h 2127694"/>
              <a:gd name="connsiteX107" fmla="*/ 2722179 w 3605048"/>
              <a:gd name="connsiteY107" fmla="*/ 851338 h 2127694"/>
              <a:gd name="connsiteX108" fmla="*/ 2911365 w 3605048"/>
              <a:gd name="connsiteY108" fmla="*/ 861848 h 2127694"/>
              <a:gd name="connsiteX109" fmla="*/ 2974427 w 3605048"/>
              <a:gd name="connsiteY109" fmla="*/ 882869 h 2127694"/>
              <a:gd name="connsiteX110" fmla="*/ 3005958 w 3605048"/>
              <a:gd name="connsiteY110" fmla="*/ 893379 h 2127694"/>
              <a:gd name="connsiteX111" fmla="*/ 3100551 w 3605048"/>
              <a:gd name="connsiteY111" fmla="*/ 903889 h 2127694"/>
              <a:gd name="connsiteX112" fmla="*/ 3268717 w 3605048"/>
              <a:gd name="connsiteY112" fmla="*/ 893379 h 2127694"/>
              <a:gd name="connsiteX113" fmla="*/ 3331779 w 3605048"/>
              <a:gd name="connsiteY113" fmla="*/ 861848 h 2127694"/>
              <a:gd name="connsiteX114" fmla="*/ 3363310 w 3605048"/>
              <a:gd name="connsiteY114" fmla="*/ 851338 h 2127694"/>
              <a:gd name="connsiteX115" fmla="*/ 3394841 w 3605048"/>
              <a:gd name="connsiteY115" fmla="*/ 830317 h 2127694"/>
              <a:gd name="connsiteX116" fmla="*/ 3468413 w 3605048"/>
              <a:gd name="connsiteY116" fmla="*/ 756744 h 2127694"/>
              <a:gd name="connsiteX117" fmla="*/ 3499944 w 3605048"/>
              <a:gd name="connsiteY117" fmla="*/ 725213 h 2127694"/>
              <a:gd name="connsiteX118" fmla="*/ 3531476 w 3605048"/>
              <a:gd name="connsiteY118" fmla="*/ 693682 h 2127694"/>
              <a:gd name="connsiteX119" fmla="*/ 3573517 w 3605048"/>
              <a:gd name="connsiteY119" fmla="*/ 630620 h 2127694"/>
              <a:gd name="connsiteX120" fmla="*/ 3594538 w 3605048"/>
              <a:gd name="connsiteY120" fmla="*/ 567558 h 2127694"/>
              <a:gd name="connsiteX121" fmla="*/ 3605048 w 3605048"/>
              <a:gd name="connsiteY121" fmla="*/ 536027 h 2127694"/>
              <a:gd name="connsiteX122" fmla="*/ 3584027 w 3605048"/>
              <a:gd name="connsiteY122" fmla="*/ 504496 h 2127694"/>
              <a:gd name="connsiteX123" fmla="*/ 3573517 w 3605048"/>
              <a:gd name="connsiteY123" fmla="*/ 472965 h 2127694"/>
              <a:gd name="connsiteX124" fmla="*/ 3520965 w 3605048"/>
              <a:gd name="connsiteY124" fmla="*/ 430924 h 2127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3605048" h="2127694">
                <a:moveTo>
                  <a:pt x="3520965" y="430924"/>
                </a:moveTo>
                <a:lnTo>
                  <a:pt x="3520965" y="430924"/>
                </a:lnTo>
                <a:lnTo>
                  <a:pt x="3447393" y="325820"/>
                </a:lnTo>
                <a:cubicBezTo>
                  <a:pt x="3440203" y="315434"/>
                  <a:pt x="3426372" y="294289"/>
                  <a:pt x="3426372" y="294289"/>
                </a:cubicBezTo>
                <a:cubicBezTo>
                  <a:pt x="3422869" y="283779"/>
                  <a:pt x="3421242" y="272443"/>
                  <a:pt x="3415862" y="262758"/>
                </a:cubicBezTo>
                <a:cubicBezTo>
                  <a:pt x="3403593" y="240673"/>
                  <a:pt x="3387834" y="220717"/>
                  <a:pt x="3373820" y="199696"/>
                </a:cubicBezTo>
                <a:lnTo>
                  <a:pt x="3331779" y="136634"/>
                </a:lnTo>
                <a:cubicBezTo>
                  <a:pt x="3324772" y="126124"/>
                  <a:pt x="3322742" y="109098"/>
                  <a:pt x="3310758" y="105103"/>
                </a:cubicBezTo>
                <a:cubicBezTo>
                  <a:pt x="3289737" y="98096"/>
                  <a:pt x="3266132" y="96373"/>
                  <a:pt x="3247696" y="84082"/>
                </a:cubicBezTo>
                <a:cubicBezTo>
                  <a:pt x="3226675" y="70068"/>
                  <a:pt x="3208601" y="50030"/>
                  <a:pt x="3184634" y="42041"/>
                </a:cubicBezTo>
                <a:lnTo>
                  <a:pt x="3121572" y="21020"/>
                </a:lnTo>
                <a:cubicBezTo>
                  <a:pt x="3111062" y="17517"/>
                  <a:pt x="3100905" y="12683"/>
                  <a:pt x="3090041" y="10510"/>
                </a:cubicBezTo>
                <a:lnTo>
                  <a:pt x="3037489" y="0"/>
                </a:lnTo>
                <a:lnTo>
                  <a:pt x="2617076" y="10510"/>
                </a:lnTo>
                <a:cubicBezTo>
                  <a:pt x="2561136" y="12942"/>
                  <a:pt x="2564846" y="19427"/>
                  <a:pt x="2522482" y="31531"/>
                </a:cubicBezTo>
                <a:cubicBezTo>
                  <a:pt x="2423845" y="59714"/>
                  <a:pt x="2543868" y="19570"/>
                  <a:pt x="2427889" y="63062"/>
                </a:cubicBezTo>
                <a:cubicBezTo>
                  <a:pt x="2355200" y="90320"/>
                  <a:pt x="2442962" y="51034"/>
                  <a:pt x="2312276" y="94593"/>
                </a:cubicBezTo>
                <a:cubicBezTo>
                  <a:pt x="2301765" y="98096"/>
                  <a:pt x="2291492" y="102416"/>
                  <a:pt x="2280744" y="105103"/>
                </a:cubicBezTo>
                <a:cubicBezTo>
                  <a:pt x="2263413" y="109435"/>
                  <a:pt x="2245599" y="111596"/>
                  <a:pt x="2228193" y="115613"/>
                </a:cubicBezTo>
                <a:cubicBezTo>
                  <a:pt x="2200043" y="122109"/>
                  <a:pt x="2172607" y="131885"/>
                  <a:pt x="2144110" y="136634"/>
                </a:cubicBezTo>
                <a:lnTo>
                  <a:pt x="2081048" y="147144"/>
                </a:lnTo>
                <a:cubicBezTo>
                  <a:pt x="1955948" y="165909"/>
                  <a:pt x="1954558" y="165583"/>
                  <a:pt x="1849820" y="178675"/>
                </a:cubicBezTo>
                <a:cubicBezTo>
                  <a:pt x="1839310" y="182179"/>
                  <a:pt x="1829037" y="186499"/>
                  <a:pt x="1818289" y="189186"/>
                </a:cubicBezTo>
                <a:cubicBezTo>
                  <a:pt x="1800959" y="193519"/>
                  <a:pt x="1782685" y="194047"/>
                  <a:pt x="1765738" y="199696"/>
                </a:cubicBezTo>
                <a:cubicBezTo>
                  <a:pt x="1750874" y="204651"/>
                  <a:pt x="1738243" y="214898"/>
                  <a:pt x="1723696" y="220717"/>
                </a:cubicBezTo>
                <a:cubicBezTo>
                  <a:pt x="1703123" y="228946"/>
                  <a:pt x="1680453" y="231829"/>
                  <a:pt x="1660634" y="241738"/>
                </a:cubicBezTo>
                <a:cubicBezTo>
                  <a:pt x="1605673" y="269218"/>
                  <a:pt x="1633793" y="258958"/>
                  <a:pt x="1576551" y="273269"/>
                </a:cubicBezTo>
                <a:cubicBezTo>
                  <a:pt x="1499720" y="324488"/>
                  <a:pt x="1596336" y="261962"/>
                  <a:pt x="1502979" y="315310"/>
                </a:cubicBezTo>
                <a:cubicBezTo>
                  <a:pt x="1492011" y="321577"/>
                  <a:pt x="1482538" y="330282"/>
                  <a:pt x="1471448" y="336331"/>
                </a:cubicBezTo>
                <a:cubicBezTo>
                  <a:pt x="1443938" y="351336"/>
                  <a:pt x="1415393" y="364358"/>
                  <a:pt x="1387365" y="378372"/>
                </a:cubicBezTo>
                <a:lnTo>
                  <a:pt x="1303282" y="420413"/>
                </a:lnTo>
                <a:cubicBezTo>
                  <a:pt x="1289268" y="427420"/>
                  <a:pt x="1276105" y="436480"/>
                  <a:pt x="1261241" y="441434"/>
                </a:cubicBezTo>
                <a:cubicBezTo>
                  <a:pt x="1225865" y="453226"/>
                  <a:pt x="1224036" y="452184"/>
                  <a:pt x="1187669" y="472965"/>
                </a:cubicBezTo>
                <a:cubicBezTo>
                  <a:pt x="1176701" y="479232"/>
                  <a:pt x="1168009" y="489669"/>
                  <a:pt x="1156138" y="493986"/>
                </a:cubicBezTo>
                <a:cubicBezTo>
                  <a:pt x="1128987" y="503859"/>
                  <a:pt x="1072055" y="515006"/>
                  <a:pt x="1072055" y="515006"/>
                </a:cubicBezTo>
                <a:cubicBezTo>
                  <a:pt x="981701" y="575243"/>
                  <a:pt x="1096014" y="503028"/>
                  <a:pt x="1008993" y="546538"/>
                </a:cubicBezTo>
                <a:cubicBezTo>
                  <a:pt x="997695" y="552187"/>
                  <a:pt x="989072" y="562582"/>
                  <a:pt x="977462" y="567558"/>
                </a:cubicBezTo>
                <a:cubicBezTo>
                  <a:pt x="964185" y="573248"/>
                  <a:pt x="948946" y="572997"/>
                  <a:pt x="935420" y="578069"/>
                </a:cubicBezTo>
                <a:cubicBezTo>
                  <a:pt x="920750" y="583570"/>
                  <a:pt x="907780" y="592917"/>
                  <a:pt x="893379" y="599089"/>
                </a:cubicBezTo>
                <a:cubicBezTo>
                  <a:pt x="883196" y="603453"/>
                  <a:pt x="872031" y="605236"/>
                  <a:pt x="861848" y="609600"/>
                </a:cubicBezTo>
                <a:cubicBezTo>
                  <a:pt x="847447" y="615772"/>
                  <a:pt x="833410" y="622847"/>
                  <a:pt x="819807" y="630620"/>
                </a:cubicBezTo>
                <a:cubicBezTo>
                  <a:pt x="808839" y="636887"/>
                  <a:pt x="799887" y="646665"/>
                  <a:pt x="788276" y="651641"/>
                </a:cubicBezTo>
                <a:cubicBezTo>
                  <a:pt x="774999" y="657331"/>
                  <a:pt x="760248" y="658648"/>
                  <a:pt x="746234" y="662151"/>
                </a:cubicBezTo>
                <a:cubicBezTo>
                  <a:pt x="735724" y="669158"/>
                  <a:pt x="725745" y="677037"/>
                  <a:pt x="714703" y="683172"/>
                </a:cubicBezTo>
                <a:cubicBezTo>
                  <a:pt x="694159" y="694586"/>
                  <a:pt x="671196" y="701667"/>
                  <a:pt x="651641" y="714703"/>
                </a:cubicBezTo>
                <a:cubicBezTo>
                  <a:pt x="639274" y="722948"/>
                  <a:pt x="632001" y="737316"/>
                  <a:pt x="620110" y="746234"/>
                </a:cubicBezTo>
                <a:cubicBezTo>
                  <a:pt x="589794" y="768971"/>
                  <a:pt x="552313" y="782500"/>
                  <a:pt x="525517" y="809296"/>
                </a:cubicBezTo>
                <a:cubicBezTo>
                  <a:pt x="515007" y="819806"/>
                  <a:pt x="505271" y="831154"/>
                  <a:pt x="493986" y="840827"/>
                </a:cubicBezTo>
                <a:cubicBezTo>
                  <a:pt x="456180" y="873232"/>
                  <a:pt x="408248" y="895585"/>
                  <a:pt x="378372" y="935420"/>
                </a:cubicBezTo>
                <a:cubicBezTo>
                  <a:pt x="357351" y="963448"/>
                  <a:pt x="340083" y="994730"/>
                  <a:pt x="315310" y="1019503"/>
                </a:cubicBezTo>
                <a:cubicBezTo>
                  <a:pt x="258484" y="1076329"/>
                  <a:pt x="259112" y="1069756"/>
                  <a:pt x="220717" y="1124606"/>
                </a:cubicBezTo>
                <a:cubicBezTo>
                  <a:pt x="206229" y="1145303"/>
                  <a:pt x="188059" y="1164212"/>
                  <a:pt x="178676" y="1187669"/>
                </a:cubicBezTo>
                <a:cubicBezTo>
                  <a:pt x="171669" y="1205186"/>
                  <a:pt x="165317" y="1222980"/>
                  <a:pt x="157655" y="1240220"/>
                </a:cubicBezTo>
                <a:cubicBezTo>
                  <a:pt x="151291" y="1254538"/>
                  <a:pt x="142453" y="1267715"/>
                  <a:pt x="136634" y="1282262"/>
                </a:cubicBezTo>
                <a:cubicBezTo>
                  <a:pt x="128405" y="1302835"/>
                  <a:pt x="122620" y="1324303"/>
                  <a:pt x="115613" y="1345324"/>
                </a:cubicBezTo>
                <a:cubicBezTo>
                  <a:pt x="112110" y="1355834"/>
                  <a:pt x="110058" y="1366946"/>
                  <a:pt x="105103" y="1376855"/>
                </a:cubicBezTo>
                <a:lnTo>
                  <a:pt x="84082" y="1418896"/>
                </a:lnTo>
                <a:lnTo>
                  <a:pt x="63062" y="1502979"/>
                </a:lnTo>
                <a:cubicBezTo>
                  <a:pt x="59559" y="1516993"/>
                  <a:pt x="57119" y="1531316"/>
                  <a:pt x="52551" y="1545020"/>
                </a:cubicBezTo>
                <a:cubicBezTo>
                  <a:pt x="49048" y="1555530"/>
                  <a:pt x="44728" y="1565803"/>
                  <a:pt x="42041" y="1576551"/>
                </a:cubicBezTo>
                <a:cubicBezTo>
                  <a:pt x="37708" y="1593882"/>
                  <a:pt x="35864" y="1611772"/>
                  <a:pt x="31531" y="1629103"/>
                </a:cubicBezTo>
                <a:cubicBezTo>
                  <a:pt x="28844" y="1639851"/>
                  <a:pt x="24064" y="1649981"/>
                  <a:pt x="21020" y="1660634"/>
                </a:cubicBezTo>
                <a:cubicBezTo>
                  <a:pt x="-5383" y="1753042"/>
                  <a:pt x="25206" y="1658585"/>
                  <a:pt x="0" y="1734206"/>
                </a:cubicBezTo>
                <a:cubicBezTo>
                  <a:pt x="3503" y="1786758"/>
                  <a:pt x="4694" y="1839515"/>
                  <a:pt x="10510" y="1891862"/>
                </a:cubicBezTo>
                <a:cubicBezTo>
                  <a:pt x="13814" y="1921600"/>
                  <a:pt x="49524" y="1972917"/>
                  <a:pt x="63062" y="1986455"/>
                </a:cubicBezTo>
                <a:cubicBezTo>
                  <a:pt x="112458" y="2035851"/>
                  <a:pt x="82224" y="2009740"/>
                  <a:pt x="157655" y="2060027"/>
                </a:cubicBezTo>
                <a:cubicBezTo>
                  <a:pt x="198405" y="2087194"/>
                  <a:pt x="177201" y="2077053"/>
                  <a:pt x="220717" y="2091558"/>
                </a:cubicBezTo>
                <a:cubicBezTo>
                  <a:pt x="318514" y="2156757"/>
                  <a:pt x="245009" y="2116715"/>
                  <a:pt x="493986" y="2102069"/>
                </a:cubicBezTo>
                <a:cubicBezTo>
                  <a:pt x="590103" y="2096415"/>
                  <a:pt x="593854" y="2094182"/>
                  <a:pt x="672662" y="2081048"/>
                </a:cubicBezTo>
                <a:cubicBezTo>
                  <a:pt x="686676" y="2074041"/>
                  <a:pt x="700156" y="2065846"/>
                  <a:pt x="714703" y="2060027"/>
                </a:cubicBezTo>
                <a:cubicBezTo>
                  <a:pt x="757354" y="2042966"/>
                  <a:pt x="778509" y="2038820"/>
                  <a:pt x="819807" y="2028496"/>
                </a:cubicBezTo>
                <a:cubicBezTo>
                  <a:pt x="833821" y="2021489"/>
                  <a:pt x="848245" y="2015248"/>
                  <a:pt x="861848" y="2007475"/>
                </a:cubicBezTo>
                <a:cubicBezTo>
                  <a:pt x="872815" y="2001208"/>
                  <a:pt x="882081" y="1992104"/>
                  <a:pt x="893379" y="1986455"/>
                </a:cubicBezTo>
                <a:cubicBezTo>
                  <a:pt x="903288" y="1981500"/>
                  <a:pt x="914400" y="1979448"/>
                  <a:pt x="924910" y="1975944"/>
                </a:cubicBezTo>
                <a:cubicBezTo>
                  <a:pt x="952938" y="1954923"/>
                  <a:pt x="979842" y="1932315"/>
                  <a:pt x="1008993" y="1912882"/>
                </a:cubicBezTo>
                <a:cubicBezTo>
                  <a:pt x="1019503" y="1905875"/>
                  <a:pt x="1031135" y="1900312"/>
                  <a:pt x="1040524" y="1891862"/>
                </a:cubicBezTo>
                <a:cubicBezTo>
                  <a:pt x="1066303" y="1868661"/>
                  <a:pt x="1085238" y="1837527"/>
                  <a:pt x="1114096" y="1818289"/>
                </a:cubicBezTo>
                <a:cubicBezTo>
                  <a:pt x="1124606" y="1811282"/>
                  <a:pt x="1136186" y="1805661"/>
                  <a:pt x="1145627" y="1797269"/>
                </a:cubicBezTo>
                <a:cubicBezTo>
                  <a:pt x="1167846" y="1777519"/>
                  <a:pt x="1187668" y="1755227"/>
                  <a:pt x="1208689" y="1734206"/>
                </a:cubicBezTo>
                <a:cubicBezTo>
                  <a:pt x="1222703" y="1720192"/>
                  <a:pt x="1239738" y="1708655"/>
                  <a:pt x="1250731" y="1692165"/>
                </a:cubicBezTo>
                <a:cubicBezTo>
                  <a:pt x="1278758" y="1650124"/>
                  <a:pt x="1261241" y="1667641"/>
                  <a:pt x="1303282" y="1639613"/>
                </a:cubicBezTo>
                <a:cubicBezTo>
                  <a:pt x="1317296" y="1618592"/>
                  <a:pt x="1324303" y="1590565"/>
                  <a:pt x="1345324" y="1576551"/>
                </a:cubicBezTo>
                <a:lnTo>
                  <a:pt x="1408386" y="1534510"/>
                </a:lnTo>
                <a:cubicBezTo>
                  <a:pt x="1420754" y="1526265"/>
                  <a:pt x="1427822" y="1511619"/>
                  <a:pt x="1439917" y="1502979"/>
                </a:cubicBezTo>
                <a:cubicBezTo>
                  <a:pt x="1452666" y="1493872"/>
                  <a:pt x="1468523" y="1490019"/>
                  <a:pt x="1481958" y="1481958"/>
                </a:cubicBezTo>
                <a:cubicBezTo>
                  <a:pt x="1503621" y="1468960"/>
                  <a:pt x="1523999" y="1453931"/>
                  <a:pt x="1545020" y="1439917"/>
                </a:cubicBezTo>
                <a:cubicBezTo>
                  <a:pt x="1555530" y="1432910"/>
                  <a:pt x="1565253" y="1424545"/>
                  <a:pt x="1576551" y="1418896"/>
                </a:cubicBezTo>
                <a:cubicBezTo>
                  <a:pt x="1590565" y="1411889"/>
                  <a:pt x="1604989" y="1405648"/>
                  <a:pt x="1618593" y="1397875"/>
                </a:cubicBezTo>
                <a:cubicBezTo>
                  <a:pt x="1648317" y="1380890"/>
                  <a:pt x="1725882" y="1319343"/>
                  <a:pt x="1734207" y="1313793"/>
                </a:cubicBezTo>
                <a:cubicBezTo>
                  <a:pt x="1744717" y="1306786"/>
                  <a:pt x="1755459" y="1300114"/>
                  <a:pt x="1765738" y="1292772"/>
                </a:cubicBezTo>
                <a:cubicBezTo>
                  <a:pt x="1779992" y="1282590"/>
                  <a:pt x="1792925" y="1270525"/>
                  <a:pt x="1807779" y="1261241"/>
                </a:cubicBezTo>
                <a:cubicBezTo>
                  <a:pt x="1821065" y="1252937"/>
                  <a:pt x="1837071" y="1249327"/>
                  <a:pt x="1849820" y="1240220"/>
                </a:cubicBezTo>
                <a:cubicBezTo>
                  <a:pt x="1861915" y="1231580"/>
                  <a:pt x="1869256" y="1217328"/>
                  <a:pt x="1881351" y="1208689"/>
                </a:cubicBezTo>
                <a:cubicBezTo>
                  <a:pt x="1894101" y="1199582"/>
                  <a:pt x="1909789" y="1195442"/>
                  <a:pt x="1923393" y="1187669"/>
                </a:cubicBezTo>
                <a:cubicBezTo>
                  <a:pt x="1934361" y="1181402"/>
                  <a:pt x="1943835" y="1172697"/>
                  <a:pt x="1954924" y="1166648"/>
                </a:cubicBezTo>
                <a:cubicBezTo>
                  <a:pt x="1982434" y="1151643"/>
                  <a:pt x="2010979" y="1138620"/>
                  <a:pt x="2039007" y="1124606"/>
                </a:cubicBezTo>
                <a:cubicBezTo>
                  <a:pt x="2060028" y="1114096"/>
                  <a:pt x="2085451" y="1109693"/>
                  <a:pt x="2102069" y="1093075"/>
                </a:cubicBezTo>
                <a:cubicBezTo>
                  <a:pt x="2121011" y="1074133"/>
                  <a:pt x="2139522" y="1051499"/>
                  <a:pt x="2165131" y="1040524"/>
                </a:cubicBezTo>
                <a:cubicBezTo>
                  <a:pt x="2178408" y="1034834"/>
                  <a:pt x="2193158" y="1033517"/>
                  <a:pt x="2207172" y="1030013"/>
                </a:cubicBezTo>
                <a:cubicBezTo>
                  <a:pt x="2280228" y="981310"/>
                  <a:pt x="2188400" y="1039400"/>
                  <a:pt x="2291255" y="987972"/>
                </a:cubicBezTo>
                <a:cubicBezTo>
                  <a:pt x="2302553" y="982323"/>
                  <a:pt x="2311175" y="971927"/>
                  <a:pt x="2322786" y="966951"/>
                </a:cubicBezTo>
                <a:cubicBezTo>
                  <a:pt x="2336063" y="961261"/>
                  <a:pt x="2350991" y="960592"/>
                  <a:pt x="2364827" y="956441"/>
                </a:cubicBezTo>
                <a:cubicBezTo>
                  <a:pt x="2386050" y="950074"/>
                  <a:pt x="2406393" y="940794"/>
                  <a:pt x="2427889" y="935420"/>
                </a:cubicBezTo>
                <a:cubicBezTo>
                  <a:pt x="2441903" y="931917"/>
                  <a:pt x="2456041" y="928878"/>
                  <a:pt x="2469931" y="924910"/>
                </a:cubicBezTo>
                <a:cubicBezTo>
                  <a:pt x="2519230" y="910825"/>
                  <a:pt x="2487446" y="917404"/>
                  <a:pt x="2543503" y="893379"/>
                </a:cubicBezTo>
                <a:cubicBezTo>
                  <a:pt x="2553686" y="889015"/>
                  <a:pt x="2564381" y="885913"/>
                  <a:pt x="2575034" y="882869"/>
                </a:cubicBezTo>
                <a:cubicBezTo>
                  <a:pt x="2632006" y="866591"/>
                  <a:pt x="2611302" y="875615"/>
                  <a:pt x="2680138" y="861848"/>
                </a:cubicBezTo>
                <a:cubicBezTo>
                  <a:pt x="2694302" y="859015"/>
                  <a:pt x="2708165" y="854841"/>
                  <a:pt x="2722179" y="851338"/>
                </a:cubicBezTo>
                <a:cubicBezTo>
                  <a:pt x="2785241" y="854841"/>
                  <a:pt x="2848693" y="854014"/>
                  <a:pt x="2911365" y="861848"/>
                </a:cubicBezTo>
                <a:cubicBezTo>
                  <a:pt x="2933352" y="864596"/>
                  <a:pt x="2953406" y="875862"/>
                  <a:pt x="2974427" y="882869"/>
                </a:cubicBezTo>
                <a:cubicBezTo>
                  <a:pt x="2984937" y="886372"/>
                  <a:pt x="2994947" y="892156"/>
                  <a:pt x="3005958" y="893379"/>
                </a:cubicBezTo>
                <a:lnTo>
                  <a:pt x="3100551" y="903889"/>
                </a:lnTo>
                <a:cubicBezTo>
                  <a:pt x="3156606" y="900386"/>
                  <a:pt x="3212861" y="899258"/>
                  <a:pt x="3268717" y="893379"/>
                </a:cubicBezTo>
                <a:cubicBezTo>
                  <a:pt x="3302182" y="889857"/>
                  <a:pt x="3302489" y="876493"/>
                  <a:pt x="3331779" y="861848"/>
                </a:cubicBezTo>
                <a:cubicBezTo>
                  <a:pt x="3341688" y="856893"/>
                  <a:pt x="3352800" y="854841"/>
                  <a:pt x="3363310" y="851338"/>
                </a:cubicBezTo>
                <a:cubicBezTo>
                  <a:pt x="3373820" y="844331"/>
                  <a:pt x="3385452" y="838767"/>
                  <a:pt x="3394841" y="830317"/>
                </a:cubicBezTo>
                <a:cubicBezTo>
                  <a:pt x="3420620" y="807116"/>
                  <a:pt x="3443889" y="781268"/>
                  <a:pt x="3468413" y="756744"/>
                </a:cubicBezTo>
                <a:lnTo>
                  <a:pt x="3499944" y="725213"/>
                </a:lnTo>
                <a:cubicBezTo>
                  <a:pt x="3510455" y="714703"/>
                  <a:pt x="3523231" y="706050"/>
                  <a:pt x="3531476" y="693682"/>
                </a:cubicBezTo>
                <a:lnTo>
                  <a:pt x="3573517" y="630620"/>
                </a:lnTo>
                <a:lnTo>
                  <a:pt x="3594538" y="567558"/>
                </a:lnTo>
                <a:lnTo>
                  <a:pt x="3605048" y="536027"/>
                </a:lnTo>
                <a:cubicBezTo>
                  <a:pt x="3598041" y="525517"/>
                  <a:pt x="3589676" y="515794"/>
                  <a:pt x="3584027" y="504496"/>
                </a:cubicBezTo>
                <a:cubicBezTo>
                  <a:pt x="3579072" y="494587"/>
                  <a:pt x="3579217" y="482465"/>
                  <a:pt x="3573517" y="472965"/>
                </a:cubicBezTo>
                <a:cubicBezTo>
                  <a:pt x="3568419" y="464468"/>
                  <a:pt x="3559503" y="458951"/>
                  <a:pt x="3520965" y="430924"/>
                </a:cubicBezTo>
                <a:close/>
              </a:path>
            </a:pathLst>
          </a:custGeom>
          <a:solidFill>
            <a:schemeClr val="accent1">
              <a:lumMod val="50000"/>
              <a:alpha val="2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oogle Shape;153;p33"/>
          <p:cNvSpPr txBox="1">
            <a:spLocks/>
          </p:cNvSpPr>
          <p:nvPr/>
        </p:nvSpPr>
        <p:spPr>
          <a:xfrm>
            <a:off x="4366073" y="2767963"/>
            <a:ext cx="4596055" cy="8915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dirty="0"/>
              <a:t>                 = 0.999x0.05</a:t>
            </a:r>
            <a:br>
              <a:rPr lang="en-US" sz="2200" i="1" dirty="0"/>
            </a:br>
            <a:r>
              <a:rPr lang="en-US" sz="2200" i="1" dirty="0"/>
              <a:t>                       +0.001x0.99</a:t>
            </a:r>
          </a:p>
          <a:p>
            <a:pPr marL="354013" indent="-342900"/>
            <a:endParaRPr lang="en-US" sz="2200" i="1" dirty="0"/>
          </a:p>
          <a:p>
            <a:pPr marL="354013" indent="-342900"/>
            <a:endParaRPr lang="en-US" sz="2200" dirty="0"/>
          </a:p>
        </p:txBody>
      </p:sp>
      <p:sp>
        <p:nvSpPr>
          <p:cNvPr id="26" name="Google Shape;153;p33"/>
          <p:cNvSpPr txBox="1">
            <a:spLocks/>
          </p:cNvSpPr>
          <p:nvPr/>
        </p:nvSpPr>
        <p:spPr>
          <a:xfrm>
            <a:off x="5669586" y="3495480"/>
            <a:ext cx="2265726" cy="60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a:t>= </a:t>
            </a:r>
            <a:r>
              <a:rPr lang="en-US" sz="2200" i="1" dirty="0"/>
              <a:t>0.05095</a:t>
            </a:r>
          </a:p>
          <a:p>
            <a:pPr marL="354013" indent="-342900"/>
            <a:endParaRPr lang="en-US" sz="2200" i="1" dirty="0"/>
          </a:p>
          <a:p>
            <a:pPr marL="354013" indent="-342900"/>
            <a:endParaRPr lang="en-US" sz="2200" i="1" dirty="0"/>
          </a:p>
          <a:p>
            <a:pPr marL="354013" indent="-342900"/>
            <a:endParaRPr lang="en-US" sz="2200" dirty="0"/>
          </a:p>
        </p:txBody>
      </p:sp>
      <p:sp>
        <p:nvSpPr>
          <p:cNvPr id="27" name="Google Shape;153;p33"/>
          <p:cNvSpPr txBox="1">
            <a:spLocks/>
          </p:cNvSpPr>
          <p:nvPr/>
        </p:nvSpPr>
        <p:spPr>
          <a:xfrm>
            <a:off x="4154560" y="3879393"/>
            <a:ext cx="4596055" cy="8607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354013" indent="-342900"/>
            <a:r>
              <a:rPr lang="en-US" sz="2200" i="1" dirty="0"/>
              <a:t>This is the marginal probability of </a:t>
            </a:r>
            <a:r>
              <a:rPr lang="en-US" sz="2200" i="1"/>
              <a:t>testing positive.</a:t>
            </a:r>
            <a:endParaRPr lang="en-US" sz="2200" i="1" dirty="0"/>
          </a:p>
          <a:p>
            <a:pPr marL="354013" indent="-342900"/>
            <a:endParaRPr lang="en-US" sz="2200" i="1" dirty="0"/>
          </a:p>
          <a:p>
            <a:pPr marL="354013" indent="-342900"/>
            <a:endParaRPr lang="en-US" sz="2200" dirty="0"/>
          </a:p>
        </p:txBody>
      </p:sp>
    </p:spTree>
    <p:extLst>
      <p:ext uri="{BB962C8B-B14F-4D97-AF65-F5344CB8AC3E}">
        <p14:creationId xmlns:p14="http://schemas.microsoft.com/office/powerpoint/2010/main" val="2577563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57">
                                            <p:txEl>
                                              <p:pRg st="1" end="1"/>
                                            </p:txEl>
                                          </p:spTgt>
                                        </p:tgtEl>
                                        <p:attrNameLst>
                                          <p:attrName>style.visibility</p:attrName>
                                        </p:attrNameLst>
                                      </p:cBhvr>
                                      <p:to>
                                        <p:strVal val="visible"/>
                                      </p:to>
                                    </p:set>
                                    <p:animEffect transition="in" filter="fade">
                                      <p:cBhvr>
                                        <p:cTn id="15" dur="1"/>
                                        <p:tgtEl>
                                          <p:spTgt spid="357">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xEl>
                                              <p:pRg st="0" end="0"/>
                                            </p:txEl>
                                          </p:spTgt>
                                        </p:tgtEl>
                                        <p:attrNameLst>
                                          <p:attrName>style.visibility</p:attrName>
                                        </p:attrNameLst>
                                      </p:cBhvr>
                                      <p:to>
                                        <p:strVal val="visible"/>
                                      </p:to>
                                    </p:set>
                                    <p:animEffect transition="in" filter="fade">
                                      <p:cBhvr>
                                        <p:cTn id="20" dur="1"/>
                                        <p:tgtEl>
                                          <p:spTgt spid="25">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6">
                                            <p:txEl>
                                              <p:pRg st="0" end="0"/>
                                            </p:txEl>
                                          </p:spTgt>
                                        </p:tgtEl>
                                        <p:attrNameLst>
                                          <p:attrName>style.visibility</p:attrName>
                                        </p:attrNameLst>
                                      </p:cBhvr>
                                      <p:to>
                                        <p:strVal val="visible"/>
                                      </p:to>
                                    </p:set>
                                    <p:animEffect transition="in" filter="fade">
                                      <p:cBhvr>
                                        <p:cTn id="25" dur="1"/>
                                        <p:tgtEl>
                                          <p:spTgt spid="26">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7">
                                            <p:txEl>
                                              <p:pRg st="0" end="0"/>
                                            </p:txEl>
                                          </p:spTgt>
                                        </p:tgtEl>
                                        <p:attrNameLst>
                                          <p:attrName>style.visibility</p:attrName>
                                        </p:attrNameLst>
                                      </p:cBhvr>
                                      <p:to>
                                        <p:strVal val="visible"/>
                                      </p:to>
                                    </p:set>
                                    <p:animEffect transition="in" filter="fade">
                                      <p:cBhvr>
                                        <p:cTn id="30" dur="1"/>
                                        <p:tgtEl>
                                          <p:spTgt spid="2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lvl="0"/>
            <a:r>
              <a:rPr lang="en-US" dirty="0"/>
              <a:t>More Questions</a:t>
            </a:r>
            <a:r>
              <a:rPr lang="mr-IN" dirty="0"/>
              <a:t>…</a:t>
            </a:r>
            <a:endParaRPr dirty="0"/>
          </a:p>
        </p:txBody>
      </p:sp>
      <p:sp>
        <p:nvSpPr>
          <p:cNvPr id="2" name="Oval 1"/>
          <p:cNvSpPr/>
          <p:nvPr/>
        </p:nvSpPr>
        <p:spPr>
          <a:xfrm>
            <a:off x="383627" y="25885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p:cNvSpPr/>
          <p:nvPr/>
        </p:nvSpPr>
        <p:spPr>
          <a:xfrm>
            <a:off x="1692165" y="16744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6" name="Oval 5"/>
          <p:cNvSpPr/>
          <p:nvPr/>
        </p:nvSpPr>
        <p:spPr>
          <a:xfrm>
            <a:off x="1692164" y="335691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7" name="Straight Arrow Connector 6"/>
          <p:cNvCxnSpPr>
            <a:stCxn id="2" idx="7"/>
            <a:endCxn id="5" idx="2"/>
          </p:cNvCxnSpPr>
          <p:nvPr/>
        </p:nvCxnSpPr>
        <p:spPr>
          <a:xfrm flipV="1">
            <a:off x="961584" y="1981151"/>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2" idx="5"/>
            <a:endCxn id="6" idx="2"/>
          </p:cNvCxnSpPr>
          <p:nvPr/>
        </p:nvCxnSpPr>
        <p:spPr>
          <a:xfrm>
            <a:off x="961584" y="3112208"/>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7" name="Rectangle 16"/>
          <p:cNvSpPr/>
          <p:nvPr/>
        </p:nvSpPr>
        <p:spPr>
          <a:xfrm>
            <a:off x="655267" y="338190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20" name="Oval 19"/>
          <p:cNvSpPr/>
          <p:nvPr/>
        </p:nvSpPr>
        <p:spPr>
          <a:xfrm>
            <a:off x="3039083" y="12857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21" name="Oval 20"/>
          <p:cNvSpPr/>
          <p:nvPr/>
        </p:nvSpPr>
        <p:spPr>
          <a:xfrm>
            <a:off x="3039083" y="207377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2" name="Straight Arrow Connector 21"/>
          <p:cNvCxnSpPr>
            <a:stCxn id="5" idx="7"/>
          </p:cNvCxnSpPr>
          <p:nvPr/>
        </p:nvCxnSpPr>
        <p:spPr>
          <a:xfrm flipV="1">
            <a:off x="2270122" y="1592519"/>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6" name="Straight Arrow Connector 335"/>
          <p:cNvCxnSpPr>
            <a:stCxn id="5" idx="5"/>
            <a:endCxn id="21" idx="2"/>
          </p:cNvCxnSpPr>
          <p:nvPr/>
        </p:nvCxnSpPr>
        <p:spPr>
          <a:xfrm>
            <a:off x="2270122" y="2198041"/>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39" name="Rectangle 338"/>
          <p:cNvSpPr/>
          <p:nvPr/>
        </p:nvSpPr>
        <p:spPr>
          <a:xfrm>
            <a:off x="2085557" y="13467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340" name="Rectangle 339"/>
          <p:cNvSpPr/>
          <p:nvPr/>
        </p:nvSpPr>
        <p:spPr>
          <a:xfrm>
            <a:off x="2085557" y="22159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341" name="Oval 340"/>
          <p:cNvSpPr/>
          <p:nvPr/>
        </p:nvSpPr>
        <p:spPr>
          <a:xfrm>
            <a:off x="3065934" y="3014818"/>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342" name="Oval 341"/>
          <p:cNvSpPr/>
          <p:nvPr/>
        </p:nvSpPr>
        <p:spPr>
          <a:xfrm>
            <a:off x="3052508" y="376015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343" name="Straight Arrow Connector 342"/>
          <p:cNvCxnSpPr>
            <a:stCxn id="6" idx="7"/>
            <a:endCxn id="341" idx="2"/>
          </p:cNvCxnSpPr>
          <p:nvPr/>
        </p:nvCxnSpPr>
        <p:spPr>
          <a:xfrm flipV="1">
            <a:off x="2270121" y="3321547"/>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4" name="Straight Arrow Connector 343"/>
          <p:cNvCxnSpPr>
            <a:stCxn id="6" idx="5"/>
            <a:endCxn id="342" idx="2"/>
          </p:cNvCxnSpPr>
          <p:nvPr/>
        </p:nvCxnSpPr>
        <p:spPr>
          <a:xfrm>
            <a:off x="2270121" y="3880535"/>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45" name="Rectangle 344"/>
          <p:cNvSpPr/>
          <p:nvPr/>
        </p:nvSpPr>
        <p:spPr>
          <a:xfrm>
            <a:off x="2098982" y="304565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346" name="Rectangle 345"/>
          <p:cNvSpPr/>
          <p:nvPr/>
        </p:nvSpPr>
        <p:spPr>
          <a:xfrm>
            <a:off x="2098982" y="390416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357" name="Google Shape;153;p33"/>
          <p:cNvSpPr txBox="1">
            <a:spLocks noGrp="1"/>
          </p:cNvSpPr>
          <p:nvPr>
            <p:ph type="body" idx="1"/>
          </p:nvPr>
        </p:nvSpPr>
        <p:spPr>
          <a:xfrm>
            <a:off x="4090744" y="1157365"/>
            <a:ext cx="4596055" cy="1673900"/>
          </a:xfrm>
          <a:prstGeom prst="rect">
            <a:avLst/>
          </a:prstGeom>
        </p:spPr>
        <p:txBody>
          <a:bodyPr spcFirstLastPara="1" wrap="square" lIns="91425" tIns="91425" rIns="91425" bIns="91425" anchor="t" anchorCtr="0">
            <a:noAutofit/>
          </a:bodyPr>
          <a:lstStyle/>
          <a:p>
            <a:pPr marL="354013" indent="-342900"/>
            <a:r>
              <a:rPr lang="en-US" sz="2200" i="1" dirty="0"/>
              <a:t>Q6: What is the probability that a randomly selected person has the disease if they test positive?</a:t>
            </a:r>
          </a:p>
          <a:p>
            <a:pPr marL="354013" indent="-342900"/>
            <a:endParaRPr lang="en-US" sz="2200" dirty="0"/>
          </a:p>
        </p:txBody>
      </p:sp>
    </p:spTree>
    <p:extLst>
      <p:ext uri="{BB962C8B-B14F-4D97-AF65-F5344CB8AC3E}">
        <p14:creationId xmlns:p14="http://schemas.microsoft.com/office/powerpoint/2010/main" val="36473232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Some Intuition</a:t>
            </a:r>
            <a:r>
              <a:rPr lang="mr-IN" dirty="0"/>
              <a:t>…</a:t>
            </a:r>
            <a:endParaRPr dirty="0"/>
          </a:p>
        </p:txBody>
      </p:sp>
      <p:sp>
        <p:nvSpPr>
          <p:cNvPr id="221" name="Google Shape;221;p43"/>
          <p:cNvSpPr txBox="1">
            <a:spLocks noGrp="1"/>
          </p:cNvSpPr>
          <p:nvPr>
            <p:ph type="body" idx="1"/>
          </p:nvPr>
        </p:nvSpPr>
        <p:spPr>
          <a:xfrm>
            <a:off x="457200" y="924254"/>
            <a:ext cx="8229600" cy="483170"/>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dirty="0"/>
              <a:t>Out of 1000 </a:t>
            </a:r>
            <a:r>
              <a:rPr lang="en-US" dirty="0"/>
              <a:t>people, on average</a:t>
            </a:r>
            <a:r>
              <a:rPr lang="en" dirty="0"/>
              <a:t>:</a:t>
            </a:r>
            <a:endParaRPr dirty="0"/>
          </a:p>
        </p:txBody>
      </p:sp>
      <p:graphicFrame>
        <p:nvGraphicFramePr>
          <p:cNvPr id="222" name="Google Shape;222;p43"/>
          <p:cNvGraphicFramePr/>
          <p:nvPr>
            <p:extLst>
              <p:ext uri="{D42A27DB-BD31-4B8C-83A1-F6EECF244321}">
                <p14:modId xmlns:p14="http://schemas.microsoft.com/office/powerpoint/2010/main" val="620499303"/>
              </p:ext>
            </p:extLst>
          </p:nvPr>
        </p:nvGraphicFramePr>
        <p:xfrm>
          <a:off x="4837894" y="1734156"/>
          <a:ext cx="3962400" cy="1371510"/>
        </p:xfrm>
        <a:graphic>
          <a:graphicData uri="http://schemas.openxmlformats.org/drawingml/2006/table">
            <a:tbl>
              <a:tblPr firstRow="1" firstCol="1" bandRow="1">
                <a:tableStyleId>{FABFCF23-3B69-468F-B69F-88F6DE6A72F2}</a:tableStyleId>
              </a:tblPr>
              <a:tblGrid>
                <a:gridCol w="1198179">
                  <a:extLst>
                    <a:ext uri="{9D8B030D-6E8A-4147-A177-3AD203B41FA5}">
                      <a16:colId xmlns:a16="http://schemas.microsoft.com/office/drawing/2014/main" val="20000"/>
                    </a:ext>
                  </a:extLst>
                </a:gridCol>
                <a:gridCol w="1387366">
                  <a:extLst>
                    <a:ext uri="{9D8B030D-6E8A-4147-A177-3AD203B41FA5}">
                      <a16:colId xmlns:a16="http://schemas.microsoft.com/office/drawing/2014/main" val="20001"/>
                    </a:ext>
                  </a:extLst>
                </a:gridCol>
                <a:gridCol w="1376855">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Pos.</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Neg.</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800" dirty="0"/>
                        <a:t>D</a:t>
                      </a:r>
                      <a:r>
                        <a:rPr lang="en" sz="1800" dirty="0" err="1"/>
                        <a:t>isease</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800" dirty="0"/>
                        <a:t>Healthy</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Oval 4"/>
          <p:cNvSpPr/>
          <p:nvPr/>
        </p:nvSpPr>
        <p:spPr>
          <a:xfrm>
            <a:off x="551793" y="29354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860331" y="202126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860330" y="370375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1129750" y="232798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1129750" y="345904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26492" y="220516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823433" y="372874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3207249" y="16326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3207249" y="242061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438288" y="193935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438288" y="254487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253723" y="169363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2253723" y="256279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3234100" y="336165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3220674" y="410699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438287" y="366838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438287" y="422737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2267148" y="33924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2267148" y="42510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Tree>
    <p:extLst>
      <p:ext uri="{BB962C8B-B14F-4D97-AF65-F5344CB8AC3E}">
        <p14:creationId xmlns:p14="http://schemas.microsoft.com/office/powerpoint/2010/main" val="86385486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Some Intuition</a:t>
            </a:r>
            <a:r>
              <a:rPr lang="mr-IN" dirty="0"/>
              <a:t>…</a:t>
            </a:r>
            <a:endParaRPr dirty="0"/>
          </a:p>
        </p:txBody>
      </p:sp>
      <p:sp>
        <p:nvSpPr>
          <p:cNvPr id="221" name="Google Shape;221;p43"/>
          <p:cNvSpPr txBox="1">
            <a:spLocks noGrp="1"/>
          </p:cNvSpPr>
          <p:nvPr>
            <p:ph type="body" idx="1"/>
          </p:nvPr>
        </p:nvSpPr>
        <p:spPr>
          <a:xfrm>
            <a:off x="457200" y="924254"/>
            <a:ext cx="8229600" cy="483170"/>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dirty="0"/>
              <a:t>Out of 1000 </a:t>
            </a:r>
            <a:r>
              <a:rPr lang="en-US" dirty="0"/>
              <a:t>people, on average</a:t>
            </a:r>
            <a:r>
              <a:rPr lang="en" dirty="0"/>
              <a:t>:</a:t>
            </a:r>
            <a:endParaRPr dirty="0"/>
          </a:p>
        </p:txBody>
      </p:sp>
      <p:graphicFrame>
        <p:nvGraphicFramePr>
          <p:cNvPr id="222" name="Google Shape;222;p43"/>
          <p:cNvGraphicFramePr/>
          <p:nvPr>
            <p:extLst>
              <p:ext uri="{D42A27DB-BD31-4B8C-83A1-F6EECF244321}">
                <p14:modId xmlns:p14="http://schemas.microsoft.com/office/powerpoint/2010/main" val="264212580"/>
              </p:ext>
            </p:extLst>
          </p:nvPr>
        </p:nvGraphicFramePr>
        <p:xfrm>
          <a:off x="4837894" y="1734156"/>
          <a:ext cx="3962400" cy="1371510"/>
        </p:xfrm>
        <a:graphic>
          <a:graphicData uri="http://schemas.openxmlformats.org/drawingml/2006/table">
            <a:tbl>
              <a:tblPr firstRow="1" firstCol="1" bandRow="1">
                <a:tableStyleId>{FABFCF23-3B69-468F-B69F-88F6DE6A72F2}</a:tableStyleId>
              </a:tblPr>
              <a:tblGrid>
                <a:gridCol w="1198179">
                  <a:extLst>
                    <a:ext uri="{9D8B030D-6E8A-4147-A177-3AD203B41FA5}">
                      <a16:colId xmlns:a16="http://schemas.microsoft.com/office/drawing/2014/main" val="20000"/>
                    </a:ext>
                  </a:extLst>
                </a:gridCol>
                <a:gridCol w="1387366">
                  <a:extLst>
                    <a:ext uri="{9D8B030D-6E8A-4147-A177-3AD203B41FA5}">
                      <a16:colId xmlns:a16="http://schemas.microsoft.com/office/drawing/2014/main" val="20001"/>
                    </a:ext>
                  </a:extLst>
                </a:gridCol>
                <a:gridCol w="1376855">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Pos.</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Neg.</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800" dirty="0"/>
                        <a:t>D</a:t>
                      </a:r>
                      <a:r>
                        <a:rPr lang="en" sz="1800" dirty="0" err="1"/>
                        <a:t>isease</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~1</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800" dirty="0"/>
                        <a:t>Healthy</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Oval 4"/>
          <p:cNvSpPr/>
          <p:nvPr/>
        </p:nvSpPr>
        <p:spPr>
          <a:xfrm>
            <a:off x="551793" y="29354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860331" y="202126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860330" y="370375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1129750" y="232798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1129750" y="345904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26492" y="220516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823433" y="372874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3207249" y="16326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3207249" y="242061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438288" y="193935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438288" y="254487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253723" y="169363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2253723" y="256279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3234100" y="336165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3220674" y="410699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438287" y="366838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438287" y="422737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2267148" y="33924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2267148" y="42510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Tree>
    <p:extLst>
      <p:ext uri="{BB962C8B-B14F-4D97-AF65-F5344CB8AC3E}">
        <p14:creationId xmlns:p14="http://schemas.microsoft.com/office/powerpoint/2010/main" val="24981185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Some Intuition</a:t>
            </a:r>
            <a:r>
              <a:rPr lang="mr-IN" dirty="0"/>
              <a:t>…</a:t>
            </a:r>
            <a:endParaRPr dirty="0"/>
          </a:p>
        </p:txBody>
      </p:sp>
      <p:sp>
        <p:nvSpPr>
          <p:cNvPr id="221" name="Google Shape;221;p43"/>
          <p:cNvSpPr txBox="1">
            <a:spLocks noGrp="1"/>
          </p:cNvSpPr>
          <p:nvPr>
            <p:ph type="body" idx="1"/>
          </p:nvPr>
        </p:nvSpPr>
        <p:spPr>
          <a:xfrm>
            <a:off x="457200" y="924254"/>
            <a:ext cx="8229600" cy="483170"/>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dirty="0"/>
              <a:t>Out of 1000 </a:t>
            </a:r>
            <a:r>
              <a:rPr lang="en-US" dirty="0"/>
              <a:t>people, on average</a:t>
            </a:r>
            <a:r>
              <a:rPr lang="en" dirty="0"/>
              <a:t>:</a:t>
            </a:r>
            <a:endParaRPr dirty="0"/>
          </a:p>
        </p:txBody>
      </p:sp>
      <p:graphicFrame>
        <p:nvGraphicFramePr>
          <p:cNvPr id="222" name="Google Shape;222;p43"/>
          <p:cNvGraphicFramePr/>
          <p:nvPr>
            <p:extLst>
              <p:ext uri="{D42A27DB-BD31-4B8C-83A1-F6EECF244321}">
                <p14:modId xmlns:p14="http://schemas.microsoft.com/office/powerpoint/2010/main" val="913348978"/>
              </p:ext>
            </p:extLst>
          </p:nvPr>
        </p:nvGraphicFramePr>
        <p:xfrm>
          <a:off x="4837894" y="1734156"/>
          <a:ext cx="3962400" cy="1371510"/>
        </p:xfrm>
        <a:graphic>
          <a:graphicData uri="http://schemas.openxmlformats.org/drawingml/2006/table">
            <a:tbl>
              <a:tblPr firstRow="1" firstCol="1" bandRow="1">
                <a:tableStyleId>{FABFCF23-3B69-468F-B69F-88F6DE6A72F2}</a:tableStyleId>
              </a:tblPr>
              <a:tblGrid>
                <a:gridCol w="1198179">
                  <a:extLst>
                    <a:ext uri="{9D8B030D-6E8A-4147-A177-3AD203B41FA5}">
                      <a16:colId xmlns:a16="http://schemas.microsoft.com/office/drawing/2014/main" val="20000"/>
                    </a:ext>
                  </a:extLst>
                </a:gridCol>
                <a:gridCol w="1387366">
                  <a:extLst>
                    <a:ext uri="{9D8B030D-6E8A-4147-A177-3AD203B41FA5}">
                      <a16:colId xmlns:a16="http://schemas.microsoft.com/office/drawing/2014/main" val="20001"/>
                    </a:ext>
                  </a:extLst>
                </a:gridCol>
                <a:gridCol w="1376855">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Pos.</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Neg.</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800" dirty="0"/>
                        <a:t>D</a:t>
                      </a:r>
                      <a:r>
                        <a:rPr lang="en" sz="1800" dirty="0" err="1"/>
                        <a:t>isease</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~1</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a:t>
                      </a:r>
                      <a:r>
                        <a:rPr lang="en" sz="1800" dirty="0"/>
                        <a:t>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800" dirty="0"/>
                        <a:t>Healthy</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Oval 4"/>
          <p:cNvSpPr/>
          <p:nvPr/>
        </p:nvSpPr>
        <p:spPr>
          <a:xfrm>
            <a:off x="551793" y="29354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860331" y="202126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860330" y="370375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1129750" y="232798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1129750" y="345904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26492" y="220516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823433" y="372874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3207249" y="16326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3207249" y="242061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438288" y="193935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438288" y="254487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253723" y="169363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2253723" y="256279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3234100" y="336165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3220674" y="410699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438287" y="366838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438287" y="422737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2267148" y="33924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2267148" y="42510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Tree>
    <p:extLst>
      <p:ext uri="{BB962C8B-B14F-4D97-AF65-F5344CB8AC3E}">
        <p14:creationId xmlns:p14="http://schemas.microsoft.com/office/powerpoint/2010/main" val="1029673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9"/>
          <p:cNvSpPr txBox="1">
            <a:spLocks noGrp="1"/>
          </p:cNvSpPr>
          <p:nvPr>
            <p:ph type="title"/>
          </p:nvPr>
        </p:nvSpPr>
        <p:spPr>
          <a:xfrm>
            <a:off x="457200" y="205975"/>
            <a:ext cx="81705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What We Get to See</a:t>
            </a:r>
            <a:endParaRPr/>
          </a:p>
        </p:txBody>
      </p:sp>
      <p:sp>
        <p:nvSpPr>
          <p:cNvPr id="150" name="Google Shape;150;p29"/>
          <p:cNvSpPr/>
          <p:nvPr/>
        </p:nvSpPr>
        <p:spPr>
          <a:xfrm>
            <a:off x="2657550" y="2304900"/>
            <a:ext cx="239400" cy="264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Google Shape;151;p29"/>
          <p:cNvSpPr/>
          <p:nvPr/>
        </p:nvSpPr>
        <p:spPr>
          <a:xfrm>
            <a:off x="6827800" y="1865350"/>
            <a:ext cx="239400" cy="264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2" name="Google Shape;152;p29"/>
          <p:cNvSpPr/>
          <p:nvPr/>
        </p:nvSpPr>
        <p:spPr>
          <a:xfrm>
            <a:off x="4360400" y="3806225"/>
            <a:ext cx="239400" cy="264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3" name="Google Shape;153;p29"/>
          <p:cNvSpPr/>
          <p:nvPr/>
        </p:nvSpPr>
        <p:spPr>
          <a:xfrm>
            <a:off x="5117350" y="1473675"/>
            <a:ext cx="239400" cy="264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4" name="Google Shape;154;p29"/>
          <p:cNvSpPr txBox="1"/>
          <p:nvPr/>
        </p:nvSpPr>
        <p:spPr>
          <a:xfrm>
            <a:off x="7254750" y="3992600"/>
            <a:ext cx="7254600" cy="846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55" name="Google Shape;155;p29"/>
          <p:cNvSpPr txBox="1"/>
          <p:nvPr/>
        </p:nvSpPr>
        <p:spPr>
          <a:xfrm>
            <a:off x="7305125" y="4105975"/>
            <a:ext cx="1385400" cy="59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(Demo)</a:t>
            </a:r>
            <a:endParaRPr sz="2400">
              <a:solidFill>
                <a:srgbClr val="3B7EA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Some Intuition</a:t>
            </a:r>
            <a:r>
              <a:rPr lang="mr-IN" dirty="0"/>
              <a:t>…</a:t>
            </a:r>
            <a:endParaRPr dirty="0"/>
          </a:p>
        </p:txBody>
      </p:sp>
      <p:sp>
        <p:nvSpPr>
          <p:cNvPr id="221" name="Google Shape;221;p43"/>
          <p:cNvSpPr txBox="1">
            <a:spLocks noGrp="1"/>
          </p:cNvSpPr>
          <p:nvPr>
            <p:ph type="body" idx="1"/>
          </p:nvPr>
        </p:nvSpPr>
        <p:spPr>
          <a:xfrm>
            <a:off x="457200" y="924254"/>
            <a:ext cx="8229600" cy="483170"/>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dirty="0"/>
              <a:t>Out of 1000 </a:t>
            </a:r>
            <a:r>
              <a:rPr lang="en-US" dirty="0"/>
              <a:t>people, on average</a:t>
            </a:r>
            <a:r>
              <a:rPr lang="en" dirty="0"/>
              <a:t>:</a:t>
            </a:r>
            <a:endParaRPr dirty="0"/>
          </a:p>
        </p:txBody>
      </p:sp>
      <p:graphicFrame>
        <p:nvGraphicFramePr>
          <p:cNvPr id="222" name="Google Shape;222;p43"/>
          <p:cNvGraphicFramePr/>
          <p:nvPr>
            <p:extLst>
              <p:ext uri="{D42A27DB-BD31-4B8C-83A1-F6EECF244321}">
                <p14:modId xmlns:p14="http://schemas.microsoft.com/office/powerpoint/2010/main" val="1255706806"/>
              </p:ext>
            </p:extLst>
          </p:nvPr>
        </p:nvGraphicFramePr>
        <p:xfrm>
          <a:off x="4837894" y="1734156"/>
          <a:ext cx="3962400" cy="1371510"/>
        </p:xfrm>
        <a:graphic>
          <a:graphicData uri="http://schemas.openxmlformats.org/drawingml/2006/table">
            <a:tbl>
              <a:tblPr firstRow="1" firstCol="1" bandRow="1">
                <a:tableStyleId>{FABFCF23-3B69-468F-B69F-88F6DE6A72F2}</a:tableStyleId>
              </a:tblPr>
              <a:tblGrid>
                <a:gridCol w="1198179">
                  <a:extLst>
                    <a:ext uri="{9D8B030D-6E8A-4147-A177-3AD203B41FA5}">
                      <a16:colId xmlns:a16="http://schemas.microsoft.com/office/drawing/2014/main" val="20000"/>
                    </a:ext>
                  </a:extLst>
                </a:gridCol>
                <a:gridCol w="1387366">
                  <a:extLst>
                    <a:ext uri="{9D8B030D-6E8A-4147-A177-3AD203B41FA5}">
                      <a16:colId xmlns:a16="http://schemas.microsoft.com/office/drawing/2014/main" val="20001"/>
                    </a:ext>
                  </a:extLst>
                </a:gridCol>
                <a:gridCol w="1376855">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Pos.</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Neg.</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800" dirty="0"/>
                        <a:t>D</a:t>
                      </a:r>
                      <a:r>
                        <a:rPr lang="en" sz="1800" dirty="0" err="1"/>
                        <a:t>isease</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~1</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a:t>
                      </a:r>
                      <a:r>
                        <a:rPr lang="en" sz="1800" dirty="0"/>
                        <a:t>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800" dirty="0"/>
                        <a:t>Healthy</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~50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Oval 4"/>
          <p:cNvSpPr/>
          <p:nvPr/>
        </p:nvSpPr>
        <p:spPr>
          <a:xfrm>
            <a:off x="551793" y="29354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860331" y="202126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860330" y="370375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1129750" y="232798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1129750" y="345904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26492" y="220516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823433" y="372874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3207249" y="16326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3207249" y="242061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438288" y="193935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438288" y="254487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253723" y="169363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2253723" y="256279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3234100" y="336165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3220674" y="410699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438287" y="366838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438287" y="422737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2267148" y="33924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2267148" y="42510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Tree>
    <p:extLst>
      <p:ext uri="{BB962C8B-B14F-4D97-AF65-F5344CB8AC3E}">
        <p14:creationId xmlns:p14="http://schemas.microsoft.com/office/powerpoint/2010/main" val="6446378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Some Intuition</a:t>
            </a:r>
            <a:r>
              <a:rPr lang="mr-IN" dirty="0"/>
              <a:t>…</a:t>
            </a:r>
            <a:endParaRPr dirty="0"/>
          </a:p>
        </p:txBody>
      </p:sp>
      <p:sp>
        <p:nvSpPr>
          <p:cNvPr id="221" name="Google Shape;221;p43"/>
          <p:cNvSpPr txBox="1">
            <a:spLocks noGrp="1"/>
          </p:cNvSpPr>
          <p:nvPr>
            <p:ph type="body" idx="1"/>
          </p:nvPr>
        </p:nvSpPr>
        <p:spPr>
          <a:xfrm>
            <a:off x="457200" y="924254"/>
            <a:ext cx="8229600" cy="483170"/>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dirty="0"/>
              <a:t>Out of 1000 </a:t>
            </a:r>
            <a:r>
              <a:rPr lang="en-US" dirty="0"/>
              <a:t>people, on average</a:t>
            </a:r>
            <a:r>
              <a:rPr lang="en" dirty="0"/>
              <a:t>:</a:t>
            </a:r>
            <a:endParaRPr dirty="0"/>
          </a:p>
        </p:txBody>
      </p:sp>
      <p:graphicFrame>
        <p:nvGraphicFramePr>
          <p:cNvPr id="222" name="Google Shape;222;p43"/>
          <p:cNvGraphicFramePr/>
          <p:nvPr/>
        </p:nvGraphicFramePr>
        <p:xfrm>
          <a:off x="4837894" y="1734156"/>
          <a:ext cx="3962400" cy="1371510"/>
        </p:xfrm>
        <a:graphic>
          <a:graphicData uri="http://schemas.openxmlformats.org/drawingml/2006/table">
            <a:tbl>
              <a:tblPr firstRow="1" firstCol="1" bandRow="1">
                <a:tableStyleId>{FABFCF23-3B69-468F-B69F-88F6DE6A72F2}</a:tableStyleId>
              </a:tblPr>
              <a:tblGrid>
                <a:gridCol w="1198179">
                  <a:extLst>
                    <a:ext uri="{9D8B030D-6E8A-4147-A177-3AD203B41FA5}">
                      <a16:colId xmlns:a16="http://schemas.microsoft.com/office/drawing/2014/main" val="20000"/>
                    </a:ext>
                  </a:extLst>
                </a:gridCol>
                <a:gridCol w="1387366">
                  <a:extLst>
                    <a:ext uri="{9D8B030D-6E8A-4147-A177-3AD203B41FA5}">
                      <a16:colId xmlns:a16="http://schemas.microsoft.com/office/drawing/2014/main" val="20001"/>
                    </a:ext>
                  </a:extLst>
                </a:gridCol>
                <a:gridCol w="1376855">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Pos.</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Neg.</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800" dirty="0"/>
                        <a:t>D</a:t>
                      </a:r>
                      <a:r>
                        <a:rPr lang="en" sz="1800" dirty="0" err="1"/>
                        <a:t>isease</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~1</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a:t>
                      </a:r>
                      <a:r>
                        <a:rPr lang="en" sz="1800" dirty="0"/>
                        <a:t>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800" dirty="0"/>
                        <a:t>Healthy</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~50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~950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Oval 4"/>
          <p:cNvSpPr/>
          <p:nvPr/>
        </p:nvSpPr>
        <p:spPr>
          <a:xfrm>
            <a:off x="551793" y="29354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860331" y="202126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860330" y="370375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1129750" y="232798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1129750" y="345904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26492" y="220516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823433" y="372874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3207249" y="16326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3207249" y="242061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438288" y="193935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438288" y="254487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253723" y="169363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2253723" y="256279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3234100" y="336165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3220674" y="410699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438287" y="366838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438287" y="422737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2267148" y="33924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2267148" y="42510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24" name="Google Shape;221;p43"/>
          <p:cNvSpPr txBox="1">
            <a:spLocks/>
          </p:cNvSpPr>
          <p:nvPr/>
        </p:nvSpPr>
        <p:spPr>
          <a:xfrm>
            <a:off x="4628196" y="3251012"/>
            <a:ext cx="4344264" cy="15275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r>
              <a:rPr lang="en-US" dirty="0"/>
              <a:t>S</a:t>
            </a:r>
            <a:r>
              <a:rPr lang="en" dirty="0"/>
              <a:t>o only ~1/50</a:t>
            </a:r>
            <a:r>
              <a:rPr lang="en-US" dirty="0"/>
              <a:t> or 2%</a:t>
            </a:r>
            <a:r>
              <a:rPr lang="en" dirty="0"/>
              <a:t> of patients with positive test results have the disease.</a:t>
            </a:r>
          </a:p>
        </p:txBody>
      </p:sp>
    </p:spTree>
    <p:extLst>
      <p:ext uri="{BB962C8B-B14F-4D97-AF65-F5344CB8AC3E}">
        <p14:creationId xmlns:p14="http://schemas.microsoft.com/office/powerpoint/2010/main" val="2248637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The Math</a:t>
            </a:r>
            <a:r>
              <a:rPr lang="mr-IN" dirty="0"/>
              <a:t>…</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2828878" y="13383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2828878" y="21263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059917" y="164506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059917" y="225058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1875352" y="139934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1875352" y="226850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2855729" y="306736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2842303" y="381270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059916" y="337409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059916" y="393308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1888777" y="309820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1888777" y="395671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24" name="Google Shape;221;p43"/>
          <p:cNvSpPr txBox="1">
            <a:spLocks/>
          </p:cNvSpPr>
          <p:nvPr/>
        </p:nvSpPr>
        <p:spPr>
          <a:xfrm>
            <a:off x="3611265" y="826561"/>
            <a:ext cx="5546161" cy="15275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a:spcBef>
                <a:spcPts val="1200"/>
              </a:spcBef>
            </a:pPr>
            <a:r>
              <a:rPr lang="en-US" dirty="0"/>
              <a:t>P(D|TP) = P(D,TP)/P(TP)</a:t>
            </a:r>
          </a:p>
          <a:p>
            <a:pPr>
              <a:spcBef>
                <a:spcPts val="1200"/>
              </a:spcBef>
            </a:pPr>
            <a:r>
              <a:rPr lang="en-US" dirty="0"/>
              <a:t>P(D,TP) = P(TP|D)P(D)</a:t>
            </a:r>
            <a:br>
              <a:rPr lang="en-US" dirty="0"/>
            </a:br>
            <a:r>
              <a:rPr lang="en-US" dirty="0"/>
              <a:t>              = 0.99x0.001 = 0.00099</a:t>
            </a:r>
          </a:p>
          <a:p>
            <a:pPr>
              <a:spcBef>
                <a:spcPts val="1200"/>
              </a:spcBef>
            </a:pPr>
            <a:r>
              <a:rPr lang="en-US" dirty="0"/>
              <a:t>P(TP) = P(D, TP) + P(H, TP)</a:t>
            </a:r>
          </a:p>
          <a:p>
            <a:pPr>
              <a:spcBef>
                <a:spcPts val="1200"/>
              </a:spcBef>
            </a:pPr>
            <a:r>
              <a:rPr lang="en-US" dirty="0"/>
              <a:t>P(H,TP) = P(TP|H)P(H) </a:t>
            </a:r>
            <a:br>
              <a:rPr lang="en-US" dirty="0"/>
            </a:br>
            <a:r>
              <a:rPr lang="en-US" dirty="0"/>
              <a:t>              = 0.05x0.999</a:t>
            </a:r>
            <a:br>
              <a:rPr lang="en-US" dirty="0"/>
            </a:br>
            <a:r>
              <a:rPr lang="en-US" dirty="0"/>
              <a:t>              = 0.04995</a:t>
            </a:r>
          </a:p>
          <a:p>
            <a:pPr>
              <a:spcBef>
                <a:spcPts val="1200"/>
              </a:spcBef>
            </a:pPr>
            <a:r>
              <a:rPr lang="en-US" dirty="0"/>
              <a:t>P(D|TP) = 0.00099/0.0594 = 0.0194 </a:t>
            </a:r>
            <a:br>
              <a:rPr lang="en-US" dirty="0"/>
            </a:br>
            <a:r>
              <a:rPr lang="en-US" dirty="0"/>
              <a:t>             </a:t>
            </a:r>
          </a:p>
        </p:txBody>
      </p:sp>
    </p:spTree>
    <p:extLst>
      <p:ext uri="{BB962C8B-B14F-4D97-AF65-F5344CB8AC3E}">
        <p14:creationId xmlns:p14="http://schemas.microsoft.com/office/powerpoint/2010/main" val="3469738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Bayes’ Rule</a:t>
            </a:r>
            <a:endParaRPr dirty="0"/>
          </a:p>
        </p:txBody>
      </p:sp>
      <p:cxnSp>
        <p:nvCxnSpPr>
          <p:cNvPr id="3" name="Straight Connector 2"/>
          <p:cNvCxnSpPr/>
          <p:nvPr/>
        </p:nvCxnSpPr>
        <p:spPr>
          <a:xfrm flipV="1">
            <a:off x="3221693" y="3016465"/>
            <a:ext cx="3988404" cy="21021"/>
          </a:xfrm>
          <a:prstGeom prst="line">
            <a:avLst/>
          </a:prstGeom>
          <a:ln w="19050">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sp>
        <p:nvSpPr>
          <p:cNvPr id="29" name="Google Shape;221;p43"/>
          <p:cNvSpPr txBox="1">
            <a:spLocks/>
          </p:cNvSpPr>
          <p:nvPr/>
        </p:nvSpPr>
        <p:spPr>
          <a:xfrm>
            <a:off x="1320011" y="2601255"/>
            <a:ext cx="1822855" cy="8304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P(D|TP)   = </a:t>
            </a:r>
          </a:p>
        </p:txBody>
      </p:sp>
      <p:sp>
        <p:nvSpPr>
          <p:cNvPr id="32" name="Google Shape;221;p43"/>
          <p:cNvSpPr txBox="1">
            <a:spLocks/>
          </p:cNvSpPr>
          <p:nvPr/>
        </p:nvSpPr>
        <p:spPr>
          <a:xfrm>
            <a:off x="4750466" y="2345309"/>
            <a:ext cx="1366347" cy="6764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P(TP,D) </a:t>
            </a:r>
          </a:p>
        </p:txBody>
      </p:sp>
      <p:sp>
        <p:nvSpPr>
          <p:cNvPr id="33" name="Google Shape;221;p43"/>
          <p:cNvSpPr txBox="1">
            <a:spLocks/>
          </p:cNvSpPr>
          <p:nvPr/>
        </p:nvSpPr>
        <p:spPr>
          <a:xfrm>
            <a:off x="3374093" y="2843461"/>
            <a:ext cx="4119094" cy="8130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                  P(TP) </a:t>
            </a:r>
          </a:p>
        </p:txBody>
      </p:sp>
    </p:spTree>
    <p:extLst>
      <p:ext uri="{BB962C8B-B14F-4D97-AF65-F5344CB8AC3E}">
        <p14:creationId xmlns:p14="http://schemas.microsoft.com/office/powerpoint/2010/main" val="235334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P spid="33"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Bayes’ Rule</a:t>
            </a:r>
            <a:endParaRPr dirty="0"/>
          </a:p>
        </p:txBody>
      </p:sp>
      <p:sp>
        <p:nvSpPr>
          <p:cNvPr id="24" name="Google Shape;221;p43"/>
          <p:cNvSpPr txBox="1">
            <a:spLocks/>
          </p:cNvSpPr>
          <p:nvPr/>
        </p:nvSpPr>
        <p:spPr>
          <a:xfrm>
            <a:off x="4361791" y="2340050"/>
            <a:ext cx="2060029" cy="6764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a:t>P(TP|D)P(D</a:t>
            </a:r>
            <a:r>
              <a:rPr lang="en-US" dirty="0"/>
              <a:t>)             </a:t>
            </a:r>
          </a:p>
        </p:txBody>
      </p:sp>
      <p:sp>
        <p:nvSpPr>
          <p:cNvPr id="25" name="Google Shape;221;p43"/>
          <p:cNvSpPr txBox="1">
            <a:spLocks/>
          </p:cNvSpPr>
          <p:nvPr/>
        </p:nvSpPr>
        <p:spPr>
          <a:xfrm>
            <a:off x="3221693" y="2838201"/>
            <a:ext cx="4119094" cy="8130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P(TP|D)P(D) + P(TP|H)P(H) </a:t>
            </a:r>
          </a:p>
        </p:txBody>
      </p:sp>
      <p:cxnSp>
        <p:nvCxnSpPr>
          <p:cNvPr id="3" name="Straight Connector 2"/>
          <p:cNvCxnSpPr/>
          <p:nvPr/>
        </p:nvCxnSpPr>
        <p:spPr>
          <a:xfrm flipV="1">
            <a:off x="3221693" y="3016465"/>
            <a:ext cx="3988404" cy="21021"/>
          </a:xfrm>
          <a:prstGeom prst="line">
            <a:avLst/>
          </a:prstGeom>
          <a:ln w="19050">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sp>
        <p:nvSpPr>
          <p:cNvPr id="4" name="Rectangular Callout 3"/>
          <p:cNvSpPr/>
          <p:nvPr/>
        </p:nvSpPr>
        <p:spPr>
          <a:xfrm>
            <a:off x="5843752" y="1726282"/>
            <a:ext cx="1271751" cy="533440"/>
          </a:xfrm>
          <a:prstGeom prst="wedgeRectCallout">
            <a:avLst>
              <a:gd name="adj1" fmla="val -35709"/>
              <a:gd name="adj2" fmla="val 107817"/>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Prior</a:t>
            </a:r>
            <a:endParaRPr lang="en-US" dirty="0">
              <a:solidFill>
                <a:schemeClr val="tx1"/>
              </a:solidFill>
            </a:endParaRPr>
          </a:p>
        </p:txBody>
      </p:sp>
      <p:sp>
        <p:nvSpPr>
          <p:cNvPr id="27" name="Rectangular Callout 26"/>
          <p:cNvSpPr/>
          <p:nvPr/>
        </p:nvSpPr>
        <p:spPr>
          <a:xfrm>
            <a:off x="3857297" y="1756227"/>
            <a:ext cx="1602827" cy="533440"/>
          </a:xfrm>
          <a:prstGeom prst="wedgeRectCallout">
            <a:avLst>
              <a:gd name="adj1" fmla="val 35140"/>
              <a:gd name="adj2" fmla="val 109787"/>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solidFill>
                  <a:schemeClr val="tx1"/>
                </a:solidFill>
              </a:rPr>
              <a:t>Likelihood</a:t>
            </a:r>
            <a:endParaRPr lang="en-US" dirty="0">
              <a:solidFill>
                <a:schemeClr val="tx1"/>
              </a:solidFill>
            </a:endParaRPr>
          </a:p>
        </p:txBody>
      </p:sp>
      <p:sp>
        <p:nvSpPr>
          <p:cNvPr id="28" name="Rectangular Callout 27"/>
          <p:cNvSpPr/>
          <p:nvPr/>
        </p:nvSpPr>
        <p:spPr>
          <a:xfrm>
            <a:off x="1320011" y="1766446"/>
            <a:ext cx="1602827" cy="533440"/>
          </a:xfrm>
          <a:prstGeom prst="wedgeRectCallout">
            <a:avLst>
              <a:gd name="adj1" fmla="val 3664"/>
              <a:gd name="adj2" fmla="val 143282"/>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Posterior</a:t>
            </a:r>
            <a:endParaRPr lang="en-US" dirty="0">
              <a:solidFill>
                <a:schemeClr val="tx1"/>
              </a:solidFill>
            </a:endParaRPr>
          </a:p>
        </p:txBody>
      </p:sp>
      <p:sp>
        <p:nvSpPr>
          <p:cNvPr id="29" name="Google Shape;221;p43"/>
          <p:cNvSpPr txBox="1">
            <a:spLocks/>
          </p:cNvSpPr>
          <p:nvPr/>
        </p:nvSpPr>
        <p:spPr>
          <a:xfrm>
            <a:off x="1320011" y="2601255"/>
            <a:ext cx="1822855" cy="8304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P(D|TP)   = </a:t>
            </a:r>
          </a:p>
        </p:txBody>
      </p:sp>
      <p:sp>
        <p:nvSpPr>
          <p:cNvPr id="10" name="Google Shape;221;p43"/>
          <p:cNvSpPr txBox="1">
            <a:spLocks/>
          </p:cNvSpPr>
          <p:nvPr/>
        </p:nvSpPr>
        <p:spPr>
          <a:xfrm>
            <a:off x="4750466" y="2345309"/>
            <a:ext cx="1366347" cy="6764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P(TP,D) </a:t>
            </a:r>
          </a:p>
        </p:txBody>
      </p:sp>
      <p:sp>
        <p:nvSpPr>
          <p:cNvPr id="11" name="Google Shape;221;p43"/>
          <p:cNvSpPr txBox="1">
            <a:spLocks/>
          </p:cNvSpPr>
          <p:nvPr/>
        </p:nvSpPr>
        <p:spPr>
          <a:xfrm>
            <a:off x="3374093" y="2843461"/>
            <a:ext cx="4119094" cy="8130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                  P(TP) </a:t>
            </a:r>
          </a:p>
        </p:txBody>
      </p:sp>
    </p:spTree>
    <p:extLst>
      <p:ext uri="{BB962C8B-B14F-4D97-AF65-F5344CB8AC3E}">
        <p14:creationId xmlns:p14="http://schemas.microsoft.com/office/powerpoint/2010/main" val="1169748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xit"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4" grpId="0" animBg="1"/>
      <p:bldP spid="27" grpId="0" animBg="1"/>
      <p:bldP spid="28" grpId="0" animBg="1"/>
      <p:bldP spid="10" grpId="0"/>
      <p:bldP spid="11"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199" y="205978"/>
            <a:ext cx="7877503" cy="675900"/>
          </a:xfrm>
          <a:prstGeom prst="rect">
            <a:avLst/>
          </a:prstGeom>
        </p:spPr>
        <p:txBody>
          <a:bodyPr spcFirstLastPara="1" wrap="square" lIns="91425" tIns="91425" rIns="91425" bIns="91425" anchor="b" anchorCtr="0">
            <a:noAutofit/>
          </a:bodyPr>
          <a:lstStyle/>
          <a:p>
            <a:pPr lvl="0"/>
            <a:r>
              <a:rPr lang="en-US" dirty="0"/>
              <a:t>The Medical Diagnosis Problem</a:t>
            </a:r>
            <a:endParaRPr dirty="0"/>
          </a:p>
        </p:txBody>
      </p:sp>
      <p:sp>
        <p:nvSpPr>
          <p:cNvPr id="153" name="Google Shape;153;p33"/>
          <p:cNvSpPr txBox="1">
            <a:spLocks noGrp="1"/>
          </p:cNvSpPr>
          <p:nvPr>
            <p:ph type="body" idx="1"/>
          </p:nvPr>
        </p:nvSpPr>
        <p:spPr>
          <a:prstGeom prst="rect">
            <a:avLst/>
          </a:prstGeom>
        </p:spPr>
        <p:txBody>
          <a:bodyPr spcFirstLastPara="1" wrap="square" lIns="91425" tIns="91425" rIns="91425" bIns="91425" anchor="t" anchorCtr="0">
            <a:noAutofit/>
          </a:bodyPr>
          <a:lstStyle/>
          <a:p>
            <a:pPr marL="9525" lvl="0" indent="0" rtl="0">
              <a:spcBef>
                <a:spcPts val="480"/>
              </a:spcBef>
              <a:spcAft>
                <a:spcPts val="0"/>
              </a:spcAft>
              <a:buNone/>
            </a:pPr>
            <a:r>
              <a:rPr lang="en" sz="2200" dirty="0"/>
              <a:t>"We asked 20 house officers, 20 fourth-year medical students and 20 attending physicians, selected in 67 consecutive hallway encounters at four Harvard Medical School teaching hospitals, the following question: </a:t>
            </a:r>
            <a:br>
              <a:rPr lang="en-US" sz="2200" dirty="0"/>
            </a:br>
            <a:endParaRPr sz="2200" dirty="0"/>
          </a:p>
          <a:p>
            <a:pPr marL="9525" lvl="0" indent="0">
              <a:spcBef>
                <a:spcPts val="480"/>
              </a:spcBef>
              <a:spcAft>
                <a:spcPts val="0"/>
              </a:spcAft>
              <a:buNone/>
            </a:pPr>
            <a:r>
              <a:rPr lang="en" sz="2200" i="1" dirty="0">
                <a:solidFill>
                  <a:srgbClr val="C00000"/>
                </a:solidFill>
              </a:rPr>
              <a:t>"If a test to detect a disease whose prevalence is 1/1000 has a false positive rate of 5%, what is the chance that a person found to have a positive result actually has the disease, assuming that you know nothing about the person's symptoms or signs?"</a:t>
            </a:r>
            <a:endParaRPr sz="2200" i="1" dirty="0">
              <a:solidFill>
                <a:srgbClr val="C00000"/>
              </a:solidFill>
            </a:endParaRPr>
          </a:p>
        </p:txBody>
      </p:sp>
      <p:sp>
        <p:nvSpPr>
          <p:cNvPr id="2" name="Rectangle 1"/>
          <p:cNvSpPr/>
          <p:nvPr/>
        </p:nvSpPr>
        <p:spPr>
          <a:xfrm>
            <a:off x="357350" y="4759051"/>
            <a:ext cx="7336221" cy="307777"/>
          </a:xfrm>
          <a:prstGeom prst="rect">
            <a:avLst/>
          </a:prstGeom>
        </p:spPr>
        <p:txBody>
          <a:bodyPr wrap="square">
            <a:spAutoFit/>
          </a:bodyPr>
          <a:lstStyle/>
          <a:p>
            <a:pPr lvl="0">
              <a:spcBef>
                <a:spcPts val="480"/>
              </a:spcBef>
            </a:pPr>
            <a:r>
              <a:rPr lang="en" i="1" dirty="0" err="1"/>
              <a:t>Casscells</a:t>
            </a:r>
            <a:r>
              <a:rPr lang="en-US" i="1" dirty="0"/>
              <a:t> et al. </a:t>
            </a:r>
            <a:r>
              <a:rPr lang="en" i="1" dirty="0"/>
              <a:t>Interpretation by Physicians of Clinical Laboratory Results</a:t>
            </a:r>
            <a:r>
              <a:rPr lang="en-US" dirty="0"/>
              <a:t>. NEJM, </a:t>
            </a:r>
            <a:r>
              <a:rPr lang="en" dirty="0"/>
              <a:t>1978</a:t>
            </a:r>
            <a:r>
              <a:rPr lang="en-US" dirty="0"/>
              <a:t>.</a:t>
            </a:r>
            <a:endParaRPr lang="en" dirty="0"/>
          </a:p>
        </p:txBody>
      </p:sp>
    </p:spTree>
    <p:extLst>
      <p:ext uri="{BB962C8B-B14F-4D97-AF65-F5344CB8AC3E}">
        <p14:creationId xmlns:p14="http://schemas.microsoft.com/office/powerpoint/2010/main" val="1518602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3">
                                            <p:txEl>
                                              <p:pRg st="0" end="0"/>
                                            </p:txEl>
                                          </p:spTgt>
                                        </p:tgtEl>
                                        <p:attrNameLst>
                                          <p:attrName>style.visibility</p:attrName>
                                        </p:attrNameLst>
                                      </p:cBhvr>
                                      <p:to>
                                        <p:strVal val="visible"/>
                                      </p:to>
                                    </p:set>
                                    <p:animEffect transition="in" filter="fade">
                                      <p:cBhvr>
                                        <p:cTn id="7" dur="1"/>
                                        <p:tgtEl>
                                          <p:spTgt spid="15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xEl>
                                              <p:pRg st="1" end="1"/>
                                            </p:txEl>
                                          </p:spTgt>
                                        </p:tgtEl>
                                        <p:attrNameLst>
                                          <p:attrName>style.visibility</p:attrName>
                                        </p:attrNameLst>
                                      </p:cBhvr>
                                      <p:to>
                                        <p:strVal val="visible"/>
                                      </p:to>
                                    </p:set>
                                    <p:animEffect transition="in" filter="fade">
                                      <p:cBhvr>
                                        <p:cTn id="12" dur="1"/>
                                        <p:tgtEl>
                                          <p:spTgt spid="15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4"/>
          <p:cNvSpPr txBox="1">
            <a:spLocks noGrp="1"/>
          </p:cNvSpPr>
          <p:nvPr>
            <p:ph type="title"/>
          </p:nvPr>
        </p:nvSpPr>
        <p:spPr>
          <a:xfrm>
            <a:off x="457199" y="205978"/>
            <a:ext cx="8045669" cy="675900"/>
          </a:xfrm>
          <a:prstGeom prst="rect">
            <a:avLst/>
          </a:prstGeom>
        </p:spPr>
        <p:txBody>
          <a:bodyPr spcFirstLastPara="1" wrap="square" lIns="91425" tIns="91425" rIns="91425" bIns="91425" anchor="b" anchorCtr="0">
            <a:noAutofit/>
          </a:bodyPr>
          <a:lstStyle/>
          <a:p>
            <a:pPr lvl="0"/>
            <a:r>
              <a:rPr lang="en-US" dirty="0"/>
              <a:t>The Medical Diagnosis Problem</a:t>
            </a:r>
            <a:endParaRPr dirty="0"/>
          </a:p>
        </p:txBody>
      </p:sp>
      <p:sp>
        <p:nvSpPr>
          <p:cNvPr id="159" name="Google Shape;159;p34"/>
          <p:cNvSpPr txBox="1">
            <a:spLocks noGrp="1"/>
          </p:cNvSpPr>
          <p:nvPr>
            <p:ph type="body" idx="1"/>
          </p:nvPr>
        </p:nvSpPr>
        <p:spPr>
          <a:prstGeom prst="rect">
            <a:avLst/>
          </a:prstGeom>
        </p:spPr>
        <p:txBody>
          <a:bodyPr spcFirstLastPara="1" wrap="square" lIns="91425" tIns="91425" rIns="91425" bIns="91425" anchor="t" anchorCtr="0">
            <a:noAutofit/>
          </a:bodyPr>
          <a:lstStyle/>
          <a:p>
            <a:pPr marL="9525" lvl="0" indent="0" rtl="0">
              <a:spcBef>
                <a:spcPts val="480"/>
              </a:spcBef>
              <a:spcAft>
                <a:spcPts val="0"/>
              </a:spcAft>
              <a:buNone/>
            </a:pPr>
            <a:r>
              <a:rPr lang="en" sz="2200" dirty="0"/>
              <a:t>"Eleven of 60 participants, or 18%, gave the correct answer. These participants included four of 20 fourth-year students, three of 20 residents in internal medicine and four of 20 attending physicians. The most common answer, given by 27, was that </a:t>
            </a:r>
            <a:r>
              <a:rPr lang="en" sz="2200" dirty="0">
                <a:solidFill>
                  <a:schemeClr val="tx1"/>
                </a:solidFill>
              </a:rPr>
              <a:t>[the chance that a person found to have a positive result actually has the disease] </a:t>
            </a:r>
            <a:r>
              <a:rPr lang="en" sz="2200" b="1" i="1" dirty="0">
                <a:solidFill>
                  <a:schemeClr val="accent2">
                    <a:lumMod val="50000"/>
                  </a:schemeClr>
                </a:solidFill>
              </a:rPr>
              <a:t>was 95%.</a:t>
            </a:r>
            <a:endParaRPr sz="2200" b="1" i="1" dirty="0">
              <a:solidFill>
                <a:schemeClr val="accent2">
                  <a:lumMod val="50000"/>
                </a:schemeClr>
              </a:solidFill>
            </a:endParaRPr>
          </a:p>
        </p:txBody>
      </p:sp>
      <p:sp>
        <p:nvSpPr>
          <p:cNvPr id="4" name="Rectangle 3"/>
          <p:cNvSpPr/>
          <p:nvPr/>
        </p:nvSpPr>
        <p:spPr>
          <a:xfrm>
            <a:off x="357350" y="4759051"/>
            <a:ext cx="7336221" cy="307777"/>
          </a:xfrm>
          <a:prstGeom prst="rect">
            <a:avLst/>
          </a:prstGeom>
        </p:spPr>
        <p:txBody>
          <a:bodyPr wrap="square">
            <a:spAutoFit/>
          </a:bodyPr>
          <a:lstStyle/>
          <a:p>
            <a:pPr lvl="0">
              <a:spcBef>
                <a:spcPts val="480"/>
              </a:spcBef>
            </a:pPr>
            <a:r>
              <a:rPr lang="en" i="1" dirty="0" err="1"/>
              <a:t>Casscells</a:t>
            </a:r>
            <a:r>
              <a:rPr lang="en-US" i="1" dirty="0"/>
              <a:t> et al. </a:t>
            </a:r>
            <a:r>
              <a:rPr lang="en" i="1" dirty="0"/>
              <a:t>Interpretation by Physicians of Clinical Laboratory Results</a:t>
            </a:r>
            <a:r>
              <a:rPr lang="en-US" dirty="0"/>
              <a:t>. NEJM, </a:t>
            </a:r>
            <a:r>
              <a:rPr lang="en" dirty="0"/>
              <a:t>1978</a:t>
            </a:r>
            <a:r>
              <a:rPr lang="en-US" dirty="0"/>
              <a:t>.</a:t>
            </a:r>
            <a:endParaRPr lang="en" dirty="0"/>
          </a:p>
        </p:txBody>
      </p:sp>
    </p:spTree>
    <p:extLst>
      <p:ext uri="{BB962C8B-B14F-4D97-AF65-F5344CB8AC3E}">
        <p14:creationId xmlns:p14="http://schemas.microsoft.com/office/powerpoint/2010/main" val="6797186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Treatment Costs</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0.0194</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0.9806</a:t>
            </a:r>
          </a:p>
        </p:txBody>
      </p:sp>
      <p:cxnSp>
        <p:nvCxnSpPr>
          <p:cNvPr id="14" name="Straight Arrow Connector 13"/>
          <p:cNvCxnSpPr>
            <a:stCxn id="6" idx="6"/>
          </p:cNvCxnSpPr>
          <p:nvPr/>
        </p:nvCxnSpPr>
        <p:spPr>
          <a:xfrm flipV="1">
            <a:off x="2159079" y="2029810"/>
            <a:ext cx="341474" cy="388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3" idx="3"/>
          </p:cNvCxnSpPr>
          <p:nvPr/>
        </p:nvCxnSpPr>
        <p:spPr>
          <a:xfrm flipV="1">
            <a:off x="3037327" y="1672594"/>
            <a:ext cx="560182" cy="34361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808241" y="149177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17" name="Rectangle 16"/>
          <p:cNvSpPr/>
          <p:nvPr/>
        </p:nvSpPr>
        <p:spPr>
          <a:xfrm>
            <a:off x="2808241" y="216135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cxnSp>
        <p:nvCxnSpPr>
          <p:cNvPr id="20" name="Straight Arrow Connector 19"/>
          <p:cNvCxnSpPr>
            <a:stCxn id="3" idx="3"/>
          </p:cNvCxnSpPr>
          <p:nvPr/>
        </p:nvCxnSpPr>
        <p:spPr>
          <a:xfrm>
            <a:off x="3037327" y="2016211"/>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6"/>
            <a:endCxn id="31" idx="1"/>
          </p:cNvCxnSpPr>
          <p:nvPr/>
        </p:nvCxnSpPr>
        <p:spPr>
          <a:xfrm>
            <a:off x="2159078" y="3716193"/>
            <a:ext cx="341475"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3394677" y="14959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$1000</a:t>
            </a:r>
          </a:p>
        </p:txBody>
      </p:sp>
      <p:sp>
        <p:nvSpPr>
          <p:cNvPr id="3" name="Rectangle 2"/>
          <p:cNvSpPr/>
          <p:nvPr/>
        </p:nvSpPr>
        <p:spPr>
          <a:xfrm>
            <a:off x="2501300" y="1760445"/>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sp>
        <p:nvSpPr>
          <p:cNvPr id="31" name="Rectangle 30"/>
          <p:cNvSpPr/>
          <p:nvPr/>
        </p:nvSpPr>
        <p:spPr>
          <a:xfrm>
            <a:off x="2500553" y="3460427"/>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cxnSp>
        <p:nvCxnSpPr>
          <p:cNvPr id="39" name="Straight Arrow Connector 38"/>
          <p:cNvCxnSpPr>
            <a:stCxn id="40" idx="3"/>
            <a:endCxn id="39" idx="1"/>
          </p:cNvCxnSpPr>
          <p:nvPr/>
        </p:nvCxnSpPr>
        <p:spPr>
          <a:xfrm flipV="1">
            <a:off x="3041779" y="3457484"/>
            <a:ext cx="560182" cy="28921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40" idx="3"/>
          </p:cNvCxnSpPr>
          <p:nvPr/>
        </p:nvCxnSpPr>
        <p:spPr>
          <a:xfrm>
            <a:off x="3041779" y="3746702"/>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59" name="Rectangle 358"/>
          <p:cNvSpPr/>
          <p:nvPr/>
        </p:nvSpPr>
        <p:spPr>
          <a:xfrm>
            <a:off x="2823897" y="32393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360" name="Rectangle 359"/>
          <p:cNvSpPr/>
          <p:nvPr/>
        </p:nvSpPr>
        <p:spPr>
          <a:xfrm>
            <a:off x="2823897" y="390897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sp>
        <p:nvSpPr>
          <p:cNvPr id="361" name="Rectangle 360"/>
          <p:cNvSpPr/>
          <p:nvPr/>
        </p:nvSpPr>
        <p:spPr>
          <a:xfrm>
            <a:off x="3394677" y="214358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$5000</a:t>
            </a:r>
          </a:p>
        </p:txBody>
      </p:sp>
      <p:sp>
        <p:nvSpPr>
          <p:cNvPr id="362" name="Rectangle 361"/>
          <p:cNvSpPr/>
          <p:nvPr/>
        </p:nvSpPr>
        <p:spPr>
          <a:xfrm>
            <a:off x="3387795" y="323363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a:solidFill>
                  <a:schemeClr val="tx1"/>
                </a:solidFill>
              </a:rPr>
              <a:t>$1000</a:t>
            </a:r>
            <a:endParaRPr lang="en-US" sz="1800" dirty="0">
              <a:solidFill>
                <a:schemeClr val="tx1"/>
              </a:solidFill>
            </a:endParaRPr>
          </a:p>
        </p:txBody>
      </p:sp>
      <p:sp>
        <p:nvSpPr>
          <p:cNvPr id="363" name="Rectangle 362"/>
          <p:cNvSpPr/>
          <p:nvPr/>
        </p:nvSpPr>
        <p:spPr>
          <a:xfrm>
            <a:off x="3345755" y="3881224"/>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$0</a:t>
            </a:r>
          </a:p>
        </p:txBody>
      </p:sp>
      <p:sp>
        <p:nvSpPr>
          <p:cNvPr id="364" name="Google Shape;153;p33"/>
          <p:cNvSpPr txBox="1">
            <a:spLocks noGrp="1"/>
          </p:cNvSpPr>
          <p:nvPr>
            <p:ph type="body" idx="1"/>
          </p:nvPr>
        </p:nvSpPr>
        <p:spPr>
          <a:xfrm>
            <a:off x="4547490" y="923495"/>
            <a:ext cx="4596055" cy="1673900"/>
          </a:xfrm>
          <a:prstGeom prst="rect">
            <a:avLst/>
          </a:prstGeom>
        </p:spPr>
        <p:txBody>
          <a:bodyPr spcFirstLastPara="1" wrap="square" lIns="91425" tIns="91425" rIns="91425" bIns="91425" anchor="t" anchorCtr="0">
            <a:noAutofit/>
          </a:bodyPr>
          <a:lstStyle/>
          <a:p>
            <a:pPr marL="354013" indent="-342900"/>
            <a:r>
              <a:rPr lang="en-US" sz="2200" dirty="0"/>
              <a:t>Suppose a patient tests positive.</a:t>
            </a:r>
          </a:p>
          <a:p>
            <a:pPr marL="354013" indent="-342900"/>
            <a:r>
              <a:rPr lang="en-US" sz="2200" dirty="0"/>
              <a:t>There is an effective medication to treat the patient, but it costs $1000.</a:t>
            </a:r>
          </a:p>
          <a:p>
            <a:pPr marL="354013" indent="-342900"/>
            <a:r>
              <a:rPr lang="en-US" sz="2200" dirty="0"/>
              <a:t>If the patient has the disease and is not treated now, on average it will cost $5000 to treat them after the disease progresses.</a:t>
            </a:r>
          </a:p>
          <a:p>
            <a:pPr marL="354013" indent="-342900"/>
            <a:r>
              <a:rPr lang="en-US" sz="2200" i="1" dirty="0"/>
              <a:t>Q6: Should we treat now?</a:t>
            </a:r>
          </a:p>
          <a:p>
            <a:pPr marL="354013" indent="-342900"/>
            <a:endParaRPr lang="en-US" sz="2200" dirty="0"/>
          </a:p>
        </p:txBody>
      </p:sp>
    </p:spTree>
    <p:extLst>
      <p:ext uri="{BB962C8B-B14F-4D97-AF65-F5344CB8AC3E}">
        <p14:creationId xmlns:p14="http://schemas.microsoft.com/office/powerpoint/2010/main" val="1310858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6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6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0"/>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7"/>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361"/>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1"/>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1"/>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9"/>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359"/>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362"/>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360"/>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40"/>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3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0" grpId="0"/>
      <p:bldP spid="11" grpId="0"/>
      <p:bldP spid="16" grpId="0"/>
      <p:bldP spid="17" grpId="0"/>
      <p:bldP spid="22" grpId="0"/>
      <p:bldP spid="3" grpId="0" animBg="1"/>
      <p:bldP spid="31" grpId="0" animBg="1"/>
      <p:bldP spid="359" grpId="0"/>
      <p:bldP spid="360" grpId="0"/>
      <p:bldP spid="361" grpId="0"/>
      <p:bldP spid="362" grpId="0"/>
      <p:bldP spid="363"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a:t>Treatment Costs</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0.0194</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0.9806</a:t>
            </a:r>
          </a:p>
        </p:txBody>
      </p:sp>
      <p:cxnSp>
        <p:nvCxnSpPr>
          <p:cNvPr id="14" name="Straight Arrow Connector 13"/>
          <p:cNvCxnSpPr>
            <a:stCxn id="6" idx="6"/>
          </p:cNvCxnSpPr>
          <p:nvPr/>
        </p:nvCxnSpPr>
        <p:spPr>
          <a:xfrm flipV="1">
            <a:off x="2159079" y="2029810"/>
            <a:ext cx="341474" cy="388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3" idx="3"/>
          </p:cNvCxnSpPr>
          <p:nvPr/>
        </p:nvCxnSpPr>
        <p:spPr>
          <a:xfrm flipV="1">
            <a:off x="3037327" y="1672594"/>
            <a:ext cx="560182" cy="34361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808241" y="149177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17" name="Rectangle 16"/>
          <p:cNvSpPr/>
          <p:nvPr/>
        </p:nvSpPr>
        <p:spPr>
          <a:xfrm>
            <a:off x="2808241" y="216135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cxnSp>
        <p:nvCxnSpPr>
          <p:cNvPr id="20" name="Straight Arrow Connector 19"/>
          <p:cNvCxnSpPr>
            <a:stCxn id="3" idx="3"/>
          </p:cNvCxnSpPr>
          <p:nvPr/>
        </p:nvCxnSpPr>
        <p:spPr>
          <a:xfrm>
            <a:off x="3037327" y="2016211"/>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6"/>
            <a:endCxn id="31" idx="1"/>
          </p:cNvCxnSpPr>
          <p:nvPr/>
        </p:nvCxnSpPr>
        <p:spPr>
          <a:xfrm>
            <a:off x="2159078" y="3716193"/>
            <a:ext cx="341475"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3394677" y="14959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$1000</a:t>
            </a:r>
          </a:p>
        </p:txBody>
      </p:sp>
      <p:sp>
        <p:nvSpPr>
          <p:cNvPr id="3" name="Rectangle 2"/>
          <p:cNvSpPr/>
          <p:nvPr/>
        </p:nvSpPr>
        <p:spPr>
          <a:xfrm>
            <a:off x="2501300" y="1760445"/>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sp>
        <p:nvSpPr>
          <p:cNvPr id="31" name="Rectangle 30"/>
          <p:cNvSpPr/>
          <p:nvPr/>
        </p:nvSpPr>
        <p:spPr>
          <a:xfrm>
            <a:off x="2500553" y="3460427"/>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cxnSp>
        <p:nvCxnSpPr>
          <p:cNvPr id="39" name="Straight Arrow Connector 38"/>
          <p:cNvCxnSpPr>
            <a:stCxn id="40" idx="3"/>
            <a:endCxn id="39" idx="1"/>
          </p:cNvCxnSpPr>
          <p:nvPr/>
        </p:nvCxnSpPr>
        <p:spPr>
          <a:xfrm flipV="1">
            <a:off x="3041779" y="3457484"/>
            <a:ext cx="560182" cy="28921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40" idx="3"/>
          </p:cNvCxnSpPr>
          <p:nvPr/>
        </p:nvCxnSpPr>
        <p:spPr>
          <a:xfrm>
            <a:off x="3041779" y="3746702"/>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59" name="Rectangle 358"/>
          <p:cNvSpPr/>
          <p:nvPr/>
        </p:nvSpPr>
        <p:spPr>
          <a:xfrm>
            <a:off x="2823897" y="32393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360" name="Rectangle 359"/>
          <p:cNvSpPr/>
          <p:nvPr/>
        </p:nvSpPr>
        <p:spPr>
          <a:xfrm>
            <a:off x="2823897" y="390897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sp>
        <p:nvSpPr>
          <p:cNvPr id="361" name="Rectangle 360"/>
          <p:cNvSpPr/>
          <p:nvPr/>
        </p:nvSpPr>
        <p:spPr>
          <a:xfrm>
            <a:off x="3394677" y="214358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$5000</a:t>
            </a:r>
          </a:p>
        </p:txBody>
      </p:sp>
      <p:sp>
        <p:nvSpPr>
          <p:cNvPr id="362" name="Rectangle 361"/>
          <p:cNvSpPr/>
          <p:nvPr/>
        </p:nvSpPr>
        <p:spPr>
          <a:xfrm>
            <a:off x="3387795" y="323363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a:solidFill>
                  <a:schemeClr val="tx1"/>
                </a:solidFill>
              </a:rPr>
              <a:t>$1000</a:t>
            </a:r>
            <a:endParaRPr lang="en-US" sz="1800" dirty="0">
              <a:solidFill>
                <a:schemeClr val="tx1"/>
              </a:solidFill>
            </a:endParaRPr>
          </a:p>
        </p:txBody>
      </p:sp>
      <p:sp>
        <p:nvSpPr>
          <p:cNvPr id="363" name="Rectangle 362"/>
          <p:cNvSpPr/>
          <p:nvPr/>
        </p:nvSpPr>
        <p:spPr>
          <a:xfrm>
            <a:off x="3356265" y="3881224"/>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$0</a:t>
            </a:r>
          </a:p>
        </p:txBody>
      </p:sp>
      <p:sp>
        <p:nvSpPr>
          <p:cNvPr id="364" name="Google Shape;153;p33"/>
          <p:cNvSpPr txBox="1">
            <a:spLocks noGrp="1"/>
          </p:cNvSpPr>
          <p:nvPr>
            <p:ph type="body" idx="1"/>
          </p:nvPr>
        </p:nvSpPr>
        <p:spPr>
          <a:xfrm>
            <a:off x="4610551" y="1385950"/>
            <a:ext cx="4533450" cy="1673900"/>
          </a:xfrm>
          <a:prstGeom prst="rect">
            <a:avLst/>
          </a:prstGeom>
        </p:spPr>
        <p:txBody>
          <a:bodyPr spcFirstLastPara="1" wrap="square" lIns="91425" tIns="91425" rIns="91425" bIns="91425" anchor="t" anchorCtr="0">
            <a:noAutofit/>
          </a:bodyPr>
          <a:lstStyle/>
          <a:p>
            <a:pPr marL="354013" indent="-342900"/>
            <a:r>
              <a:rPr lang="en-US" sz="2200" dirty="0"/>
              <a:t>What is the </a:t>
            </a:r>
            <a:r>
              <a:rPr lang="en-US" sz="2200" i="1" dirty="0"/>
              <a:t>expected cost </a:t>
            </a:r>
            <a:r>
              <a:rPr lang="en-US" sz="2200" dirty="0"/>
              <a:t>of treatment?</a:t>
            </a:r>
          </a:p>
          <a:p>
            <a:pPr marL="354013" indent="-342900"/>
            <a:r>
              <a:rPr lang="en-US" sz="2200" dirty="0"/>
              <a:t>E[C|M=Y] = P(D)x1000 </a:t>
            </a:r>
            <a:br>
              <a:rPr lang="en-US" sz="2200" dirty="0"/>
            </a:br>
            <a:r>
              <a:rPr lang="en-US" sz="2200" dirty="0"/>
              <a:t>                   + P(H)x1000 </a:t>
            </a:r>
            <a:endParaRPr lang="en-US" sz="2200" i="1" dirty="0"/>
          </a:p>
          <a:p>
            <a:pPr marL="354013" indent="-342900"/>
            <a:endParaRPr lang="en-US" sz="2200" dirty="0"/>
          </a:p>
        </p:txBody>
      </p:sp>
      <p:sp>
        <p:nvSpPr>
          <p:cNvPr id="27" name="Google Shape;153;p33"/>
          <p:cNvSpPr txBox="1">
            <a:spLocks/>
          </p:cNvSpPr>
          <p:nvPr/>
        </p:nvSpPr>
        <p:spPr>
          <a:xfrm>
            <a:off x="6247655" y="2979111"/>
            <a:ext cx="2265726" cy="60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dirty="0"/>
              <a:t>= $1000</a:t>
            </a:r>
          </a:p>
          <a:p>
            <a:pPr marL="354013" indent="-342900"/>
            <a:endParaRPr lang="en-US" sz="2200" i="1" dirty="0"/>
          </a:p>
          <a:p>
            <a:pPr marL="354013" indent="-342900"/>
            <a:endParaRPr lang="en-US" sz="2200" i="1" dirty="0"/>
          </a:p>
          <a:p>
            <a:pPr marL="354013" indent="-342900"/>
            <a:endParaRPr lang="en-US" sz="2200" dirty="0"/>
          </a:p>
        </p:txBody>
      </p:sp>
    </p:spTree>
    <p:extLst>
      <p:ext uri="{BB962C8B-B14F-4D97-AF65-F5344CB8AC3E}">
        <p14:creationId xmlns:p14="http://schemas.microsoft.com/office/powerpoint/2010/main" val="2919372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7">
                                            <p:txEl>
                                              <p:pRg st="0" end="0"/>
                                            </p:txEl>
                                          </p:spTgt>
                                        </p:tgtEl>
                                        <p:attrNameLst>
                                          <p:attrName>style.visibility</p:attrName>
                                        </p:attrNameLst>
                                      </p:cBhvr>
                                      <p:to>
                                        <p:strVal val="visible"/>
                                      </p:to>
                                    </p:set>
                                    <p:animEffect transition="in" filter="fade">
                                      <p:cBhvr>
                                        <p:cTn id="11" dur="1"/>
                                        <p:tgtEl>
                                          <p:spTgt spid="2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a:t>Treatment Costs</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0.0194</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0.9806</a:t>
            </a:r>
          </a:p>
        </p:txBody>
      </p:sp>
      <p:cxnSp>
        <p:nvCxnSpPr>
          <p:cNvPr id="14" name="Straight Arrow Connector 13"/>
          <p:cNvCxnSpPr>
            <a:stCxn id="6" idx="6"/>
          </p:cNvCxnSpPr>
          <p:nvPr/>
        </p:nvCxnSpPr>
        <p:spPr>
          <a:xfrm flipV="1">
            <a:off x="2159079" y="2029810"/>
            <a:ext cx="341474" cy="388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3" idx="3"/>
          </p:cNvCxnSpPr>
          <p:nvPr/>
        </p:nvCxnSpPr>
        <p:spPr>
          <a:xfrm flipV="1">
            <a:off x="3037327" y="1672594"/>
            <a:ext cx="560182" cy="34361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808241" y="149177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17" name="Rectangle 16"/>
          <p:cNvSpPr/>
          <p:nvPr/>
        </p:nvSpPr>
        <p:spPr>
          <a:xfrm>
            <a:off x="2808241" y="216135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cxnSp>
        <p:nvCxnSpPr>
          <p:cNvPr id="20" name="Straight Arrow Connector 19"/>
          <p:cNvCxnSpPr>
            <a:stCxn id="3" idx="3"/>
          </p:cNvCxnSpPr>
          <p:nvPr/>
        </p:nvCxnSpPr>
        <p:spPr>
          <a:xfrm>
            <a:off x="3037327" y="2016211"/>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6"/>
            <a:endCxn id="31" idx="1"/>
          </p:cNvCxnSpPr>
          <p:nvPr/>
        </p:nvCxnSpPr>
        <p:spPr>
          <a:xfrm>
            <a:off x="2159078" y="3716193"/>
            <a:ext cx="341475"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3394677" y="14959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$1000</a:t>
            </a:r>
          </a:p>
        </p:txBody>
      </p:sp>
      <p:sp>
        <p:nvSpPr>
          <p:cNvPr id="3" name="Rectangle 2"/>
          <p:cNvSpPr/>
          <p:nvPr/>
        </p:nvSpPr>
        <p:spPr>
          <a:xfrm>
            <a:off x="2501300" y="1760445"/>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sp>
        <p:nvSpPr>
          <p:cNvPr id="31" name="Rectangle 30"/>
          <p:cNvSpPr/>
          <p:nvPr/>
        </p:nvSpPr>
        <p:spPr>
          <a:xfrm>
            <a:off x="2500553" y="3460427"/>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cxnSp>
        <p:nvCxnSpPr>
          <p:cNvPr id="39" name="Straight Arrow Connector 38"/>
          <p:cNvCxnSpPr>
            <a:stCxn id="40" idx="3"/>
            <a:endCxn id="39" idx="1"/>
          </p:cNvCxnSpPr>
          <p:nvPr/>
        </p:nvCxnSpPr>
        <p:spPr>
          <a:xfrm flipV="1">
            <a:off x="3041779" y="3457484"/>
            <a:ext cx="560182" cy="28921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40" idx="3"/>
          </p:cNvCxnSpPr>
          <p:nvPr/>
        </p:nvCxnSpPr>
        <p:spPr>
          <a:xfrm>
            <a:off x="3041779" y="3746702"/>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59" name="Rectangle 358"/>
          <p:cNvSpPr/>
          <p:nvPr/>
        </p:nvSpPr>
        <p:spPr>
          <a:xfrm>
            <a:off x="2823897" y="32393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360" name="Rectangle 359"/>
          <p:cNvSpPr/>
          <p:nvPr/>
        </p:nvSpPr>
        <p:spPr>
          <a:xfrm>
            <a:off x="2823897" y="390897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sp>
        <p:nvSpPr>
          <p:cNvPr id="361" name="Rectangle 360"/>
          <p:cNvSpPr/>
          <p:nvPr/>
        </p:nvSpPr>
        <p:spPr>
          <a:xfrm>
            <a:off x="3394677" y="214358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$5000</a:t>
            </a:r>
          </a:p>
        </p:txBody>
      </p:sp>
      <p:sp>
        <p:nvSpPr>
          <p:cNvPr id="362" name="Rectangle 361"/>
          <p:cNvSpPr/>
          <p:nvPr/>
        </p:nvSpPr>
        <p:spPr>
          <a:xfrm>
            <a:off x="3387795" y="323363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a:solidFill>
                  <a:schemeClr val="tx1"/>
                </a:solidFill>
              </a:rPr>
              <a:t>$1000</a:t>
            </a:r>
            <a:endParaRPr lang="en-US" sz="1800" dirty="0">
              <a:solidFill>
                <a:schemeClr val="tx1"/>
              </a:solidFill>
            </a:endParaRPr>
          </a:p>
        </p:txBody>
      </p:sp>
      <p:sp>
        <p:nvSpPr>
          <p:cNvPr id="363" name="Rectangle 362"/>
          <p:cNvSpPr/>
          <p:nvPr/>
        </p:nvSpPr>
        <p:spPr>
          <a:xfrm>
            <a:off x="3356265" y="3881224"/>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$0</a:t>
            </a:r>
          </a:p>
        </p:txBody>
      </p:sp>
      <p:sp>
        <p:nvSpPr>
          <p:cNvPr id="364" name="Google Shape;153;p33"/>
          <p:cNvSpPr txBox="1">
            <a:spLocks noGrp="1"/>
          </p:cNvSpPr>
          <p:nvPr>
            <p:ph type="body" idx="1"/>
          </p:nvPr>
        </p:nvSpPr>
        <p:spPr>
          <a:xfrm>
            <a:off x="4610551" y="1385950"/>
            <a:ext cx="4533450" cy="1673900"/>
          </a:xfrm>
          <a:prstGeom prst="rect">
            <a:avLst/>
          </a:prstGeom>
        </p:spPr>
        <p:txBody>
          <a:bodyPr spcFirstLastPara="1" wrap="square" lIns="91425" tIns="91425" rIns="91425" bIns="91425" anchor="t" anchorCtr="0">
            <a:noAutofit/>
          </a:bodyPr>
          <a:lstStyle/>
          <a:p>
            <a:pPr marL="354013" indent="-342900"/>
            <a:r>
              <a:rPr lang="en-US" sz="2200" dirty="0"/>
              <a:t>What is the </a:t>
            </a:r>
            <a:r>
              <a:rPr lang="en-US" sz="2200" i="1" dirty="0"/>
              <a:t>expected cost </a:t>
            </a:r>
            <a:r>
              <a:rPr lang="en-US" sz="2200" dirty="0"/>
              <a:t>of not treating the patient?</a:t>
            </a:r>
          </a:p>
          <a:p>
            <a:pPr marL="354013" indent="-342900"/>
            <a:r>
              <a:rPr lang="en-US" sz="2200" dirty="0"/>
              <a:t>E[C|M=N] = P(D)x5000 </a:t>
            </a:r>
            <a:br>
              <a:rPr lang="en-US" sz="2200" dirty="0"/>
            </a:br>
            <a:r>
              <a:rPr lang="en-US" sz="2200" dirty="0"/>
              <a:t>                   + P(H)x0 </a:t>
            </a:r>
            <a:endParaRPr lang="en-US" sz="2200" i="1" dirty="0"/>
          </a:p>
          <a:p>
            <a:pPr marL="354013" indent="-342900"/>
            <a:endParaRPr lang="en-US" sz="2200" dirty="0"/>
          </a:p>
        </p:txBody>
      </p:sp>
      <p:sp>
        <p:nvSpPr>
          <p:cNvPr id="27" name="Google Shape;153;p33"/>
          <p:cNvSpPr txBox="1">
            <a:spLocks/>
          </p:cNvSpPr>
          <p:nvPr/>
        </p:nvSpPr>
        <p:spPr>
          <a:xfrm>
            <a:off x="6247655" y="2979111"/>
            <a:ext cx="2265726" cy="60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dirty="0"/>
              <a:t>= $97</a:t>
            </a:r>
          </a:p>
          <a:p>
            <a:pPr marL="354013" indent="-342900"/>
            <a:endParaRPr lang="en-US" sz="2200" i="1" dirty="0"/>
          </a:p>
          <a:p>
            <a:pPr marL="354013" indent="-342900"/>
            <a:endParaRPr lang="en-US" sz="2200" i="1" dirty="0"/>
          </a:p>
          <a:p>
            <a:pPr marL="354013" indent="-342900"/>
            <a:endParaRPr lang="en-US" sz="2200" dirty="0"/>
          </a:p>
        </p:txBody>
      </p:sp>
    </p:spTree>
    <p:extLst>
      <p:ext uri="{BB962C8B-B14F-4D97-AF65-F5344CB8AC3E}">
        <p14:creationId xmlns:p14="http://schemas.microsoft.com/office/powerpoint/2010/main" val="67288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7">
                                            <p:txEl>
                                              <p:pRg st="0" end="0"/>
                                            </p:txEl>
                                          </p:spTgt>
                                        </p:tgtEl>
                                        <p:attrNameLst>
                                          <p:attrName>style.visibility</p:attrName>
                                        </p:attrNameLst>
                                      </p:cBhvr>
                                      <p:to>
                                        <p:strVal val="visible"/>
                                      </p:to>
                                    </p:set>
                                    <p:animEffect transition="in" filter="fade">
                                      <p:cBhvr>
                                        <p:cTn id="11" dur="1"/>
                                        <p:tgtEl>
                                          <p:spTgt spid="2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Prediction Variability</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a:t>Treatment Costs</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0.0194</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0.9806</a:t>
            </a:r>
          </a:p>
        </p:txBody>
      </p:sp>
      <p:cxnSp>
        <p:nvCxnSpPr>
          <p:cNvPr id="14" name="Straight Arrow Connector 13"/>
          <p:cNvCxnSpPr>
            <a:stCxn id="6" idx="6"/>
          </p:cNvCxnSpPr>
          <p:nvPr/>
        </p:nvCxnSpPr>
        <p:spPr>
          <a:xfrm flipV="1">
            <a:off x="2159079" y="2029810"/>
            <a:ext cx="341474" cy="388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3" idx="3"/>
          </p:cNvCxnSpPr>
          <p:nvPr/>
        </p:nvCxnSpPr>
        <p:spPr>
          <a:xfrm flipV="1">
            <a:off x="3037327" y="1672594"/>
            <a:ext cx="560182" cy="34361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808241" y="149177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17" name="Rectangle 16"/>
          <p:cNvSpPr/>
          <p:nvPr/>
        </p:nvSpPr>
        <p:spPr>
          <a:xfrm>
            <a:off x="2808241" y="216135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cxnSp>
        <p:nvCxnSpPr>
          <p:cNvPr id="20" name="Straight Arrow Connector 19"/>
          <p:cNvCxnSpPr>
            <a:stCxn id="3" idx="3"/>
          </p:cNvCxnSpPr>
          <p:nvPr/>
        </p:nvCxnSpPr>
        <p:spPr>
          <a:xfrm>
            <a:off x="3037327" y="2016211"/>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6"/>
            <a:endCxn id="31" idx="1"/>
          </p:cNvCxnSpPr>
          <p:nvPr/>
        </p:nvCxnSpPr>
        <p:spPr>
          <a:xfrm>
            <a:off x="2159078" y="3716193"/>
            <a:ext cx="341475"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3394677" y="14959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$1000</a:t>
            </a:r>
          </a:p>
        </p:txBody>
      </p:sp>
      <p:sp>
        <p:nvSpPr>
          <p:cNvPr id="3" name="Rectangle 2"/>
          <p:cNvSpPr/>
          <p:nvPr/>
        </p:nvSpPr>
        <p:spPr>
          <a:xfrm>
            <a:off x="2501300" y="1760445"/>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sp>
        <p:nvSpPr>
          <p:cNvPr id="31" name="Rectangle 30"/>
          <p:cNvSpPr/>
          <p:nvPr/>
        </p:nvSpPr>
        <p:spPr>
          <a:xfrm>
            <a:off x="2500553" y="3460427"/>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cxnSp>
        <p:nvCxnSpPr>
          <p:cNvPr id="39" name="Straight Arrow Connector 38"/>
          <p:cNvCxnSpPr>
            <a:stCxn id="40" idx="3"/>
            <a:endCxn id="39" idx="1"/>
          </p:cNvCxnSpPr>
          <p:nvPr/>
        </p:nvCxnSpPr>
        <p:spPr>
          <a:xfrm flipV="1">
            <a:off x="3041779" y="3457484"/>
            <a:ext cx="560182" cy="28921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40" idx="3"/>
          </p:cNvCxnSpPr>
          <p:nvPr/>
        </p:nvCxnSpPr>
        <p:spPr>
          <a:xfrm>
            <a:off x="3041779" y="3746702"/>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59" name="Rectangle 358"/>
          <p:cNvSpPr/>
          <p:nvPr/>
        </p:nvSpPr>
        <p:spPr>
          <a:xfrm>
            <a:off x="2823897" y="32393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360" name="Rectangle 359"/>
          <p:cNvSpPr/>
          <p:nvPr/>
        </p:nvSpPr>
        <p:spPr>
          <a:xfrm>
            <a:off x="2823897" y="390897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sp>
        <p:nvSpPr>
          <p:cNvPr id="361" name="Rectangle 360"/>
          <p:cNvSpPr/>
          <p:nvPr/>
        </p:nvSpPr>
        <p:spPr>
          <a:xfrm>
            <a:off x="3394677" y="214358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$5000</a:t>
            </a:r>
          </a:p>
        </p:txBody>
      </p:sp>
      <p:sp>
        <p:nvSpPr>
          <p:cNvPr id="362" name="Rectangle 361"/>
          <p:cNvSpPr/>
          <p:nvPr/>
        </p:nvSpPr>
        <p:spPr>
          <a:xfrm>
            <a:off x="3387795" y="323363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a:solidFill>
                  <a:schemeClr val="tx1"/>
                </a:solidFill>
              </a:rPr>
              <a:t>$1000</a:t>
            </a:r>
            <a:endParaRPr lang="en-US" sz="1800" dirty="0">
              <a:solidFill>
                <a:schemeClr val="tx1"/>
              </a:solidFill>
            </a:endParaRPr>
          </a:p>
        </p:txBody>
      </p:sp>
      <p:sp>
        <p:nvSpPr>
          <p:cNvPr id="363" name="Rectangle 362"/>
          <p:cNvSpPr/>
          <p:nvPr/>
        </p:nvSpPr>
        <p:spPr>
          <a:xfrm>
            <a:off x="3356265" y="3881224"/>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$0</a:t>
            </a:r>
          </a:p>
        </p:txBody>
      </p:sp>
      <p:sp>
        <p:nvSpPr>
          <p:cNvPr id="364" name="Google Shape;153;p33"/>
          <p:cNvSpPr txBox="1">
            <a:spLocks noGrp="1"/>
          </p:cNvSpPr>
          <p:nvPr>
            <p:ph type="body" idx="1"/>
          </p:nvPr>
        </p:nvSpPr>
        <p:spPr>
          <a:xfrm>
            <a:off x="4610551" y="1385950"/>
            <a:ext cx="4533450" cy="1673900"/>
          </a:xfrm>
          <a:prstGeom prst="rect">
            <a:avLst/>
          </a:prstGeom>
        </p:spPr>
        <p:txBody>
          <a:bodyPr spcFirstLastPara="1" wrap="square" lIns="91425" tIns="91425" rIns="91425" bIns="91425" anchor="t" anchorCtr="0">
            <a:noAutofit/>
          </a:bodyPr>
          <a:lstStyle/>
          <a:p>
            <a:pPr marL="354013" indent="-342900"/>
            <a:r>
              <a:rPr lang="en-US" sz="2200" i="1" dirty="0"/>
              <a:t>Q6: Should we treat now?</a:t>
            </a:r>
          </a:p>
          <a:p>
            <a:pPr marL="354013" indent="-342900"/>
            <a:r>
              <a:rPr lang="en-US" sz="2200" i="1" dirty="0"/>
              <a:t>A6: According to expected treatment cost, it costs less on average to not treat a patient with a positive test now. We should wait and treat the patient later if it turns out the really do have the disease.</a:t>
            </a:r>
          </a:p>
          <a:p>
            <a:pPr marL="354013" indent="-342900"/>
            <a:endParaRPr lang="en-US" sz="2200" dirty="0"/>
          </a:p>
        </p:txBody>
      </p:sp>
    </p:spTree>
    <p:extLst>
      <p:ext uri="{BB962C8B-B14F-4D97-AF65-F5344CB8AC3E}">
        <p14:creationId xmlns:p14="http://schemas.microsoft.com/office/powerpoint/2010/main" val="1854813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Effect of Medication Costs</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0.0194</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0.9806</a:t>
            </a:r>
          </a:p>
        </p:txBody>
      </p:sp>
      <p:cxnSp>
        <p:nvCxnSpPr>
          <p:cNvPr id="14" name="Straight Arrow Connector 13"/>
          <p:cNvCxnSpPr>
            <a:stCxn id="6" idx="6"/>
          </p:cNvCxnSpPr>
          <p:nvPr/>
        </p:nvCxnSpPr>
        <p:spPr>
          <a:xfrm flipV="1">
            <a:off x="2159079" y="2029810"/>
            <a:ext cx="341474" cy="388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3" idx="3"/>
          </p:cNvCxnSpPr>
          <p:nvPr/>
        </p:nvCxnSpPr>
        <p:spPr>
          <a:xfrm flipV="1">
            <a:off x="3037327" y="1672594"/>
            <a:ext cx="560182" cy="34361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808241" y="149177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17" name="Rectangle 16"/>
          <p:cNvSpPr/>
          <p:nvPr/>
        </p:nvSpPr>
        <p:spPr>
          <a:xfrm>
            <a:off x="2808241" y="216135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cxnSp>
        <p:nvCxnSpPr>
          <p:cNvPr id="20" name="Straight Arrow Connector 19"/>
          <p:cNvCxnSpPr>
            <a:stCxn id="3" idx="3"/>
          </p:cNvCxnSpPr>
          <p:nvPr/>
        </p:nvCxnSpPr>
        <p:spPr>
          <a:xfrm>
            <a:off x="3037327" y="2016211"/>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6"/>
            <a:endCxn id="31" idx="1"/>
          </p:cNvCxnSpPr>
          <p:nvPr/>
        </p:nvCxnSpPr>
        <p:spPr>
          <a:xfrm>
            <a:off x="2159078" y="3716193"/>
            <a:ext cx="341475"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3394677" y="14959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a:t>
            </a:r>
          </a:p>
        </p:txBody>
      </p:sp>
      <p:sp>
        <p:nvSpPr>
          <p:cNvPr id="3" name="Rectangle 2"/>
          <p:cNvSpPr/>
          <p:nvPr/>
        </p:nvSpPr>
        <p:spPr>
          <a:xfrm>
            <a:off x="2501300" y="1760445"/>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sp>
        <p:nvSpPr>
          <p:cNvPr id="31" name="Rectangle 30"/>
          <p:cNvSpPr/>
          <p:nvPr/>
        </p:nvSpPr>
        <p:spPr>
          <a:xfrm>
            <a:off x="2500553" y="3460427"/>
            <a:ext cx="536027" cy="511532"/>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t>
            </a:r>
          </a:p>
        </p:txBody>
      </p:sp>
      <p:cxnSp>
        <p:nvCxnSpPr>
          <p:cNvPr id="39" name="Straight Arrow Connector 38"/>
          <p:cNvCxnSpPr>
            <a:stCxn id="40" idx="3"/>
            <a:endCxn id="39" idx="1"/>
          </p:cNvCxnSpPr>
          <p:nvPr/>
        </p:nvCxnSpPr>
        <p:spPr>
          <a:xfrm flipV="1">
            <a:off x="3041779" y="3457484"/>
            <a:ext cx="560182" cy="28921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40" idx="3"/>
          </p:cNvCxnSpPr>
          <p:nvPr/>
        </p:nvCxnSpPr>
        <p:spPr>
          <a:xfrm>
            <a:off x="3041779" y="3746702"/>
            <a:ext cx="557104" cy="377019"/>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59" name="Rectangle 358"/>
          <p:cNvSpPr/>
          <p:nvPr/>
        </p:nvSpPr>
        <p:spPr>
          <a:xfrm>
            <a:off x="2823897" y="3239389"/>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a:t>
            </a:r>
          </a:p>
        </p:txBody>
      </p:sp>
      <p:sp>
        <p:nvSpPr>
          <p:cNvPr id="360" name="Rectangle 359"/>
          <p:cNvSpPr/>
          <p:nvPr/>
        </p:nvSpPr>
        <p:spPr>
          <a:xfrm>
            <a:off x="2823897" y="390897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t>
            </a:r>
          </a:p>
        </p:txBody>
      </p:sp>
      <p:sp>
        <p:nvSpPr>
          <p:cNvPr id="361" name="Rectangle 360"/>
          <p:cNvSpPr/>
          <p:nvPr/>
        </p:nvSpPr>
        <p:spPr>
          <a:xfrm>
            <a:off x="3394677" y="214358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$5000</a:t>
            </a:r>
          </a:p>
        </p:txBody>
      </p:sp>
      <p:sp>
        <p:nvSpPr>
          <p:cNvPr id="362" name="Rectangle 361"/>
          <p:cNvSpPr/>
          <p:nvPr/>
        </p:nvSpPr>
        <p:spPr>
          <a:xfrm>
            <a:off x="3387795" y="3233632"/>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$50</a:t>
            </a:r>
          </a:p>
        </p:txBody>
      </p:sp>
      <p:sp>
        <p:nvSpPr>
          <p:cNvPr id="363" name="Rectangle 362"/>
          <p:cNvSpPr/>
          <p:nvPr/>
        </p:nvSpPr>
        <p:spPr>
          <a:xfrm>
            <a:off x="3356265" y="3881224"/>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800" dirty="0">
                <a:solidFill>
                  <a:schemeClr val="tx1"/>
                </a:solidFill>
              </a:rPr>
              <a:t>$0</a:t>
            </a:r>
          </a:p>
        </p:txBody>
      </p:sp>
      <p:sp>
        <p:nvSpPr>
          <p:cNvPr id="364" name="Google Shape;153;p33"/>
          <p:cNvSpPr txBox="1">
            <a:spLocks noGrp="1"/>
          </p:cNvSpPr>
          <p:nvPr>
            <p:ph type="body" idx="1"/>
          </p:nvPr>
        </p:nvSpPr>
        <p:spPr>
          <a:xfrm>
            <a:off x="4694632" y="1144213"/>
            <a:ext cx="4533450" cy="1673900"/>
          </a:xfrm>
          <a:prstGeom prst="rect">
            <a:avLst/>
          </a:prstGeom>
        </p:spPr>
        <p:txBody>
          <a:bodyPr spcFirstLastPara="1" wrap="square" lIns="91425" tIns="91425" rIns="91425" bIns="91425" anchor="t" anchorCtr="0">
            <a:noAutofit/>
          </a:bodyPr>
          <a:lstStyle/>
          <a:p>
            <a:pPr marL="354013" indent="-342900"/>
            <a:r>
              <a:rPr lang="en-US" sz="2200" i="1" dirty="0"/>
              <a:t>Q7: How about now?</a:t>
            </a:r>
            <a:endParaRPr lang="en-US" sz="2200" dirty="0"/>
          </a:p>
          <a:p>
            <a:pPr marL="354013" indent="-342900"/>
            <a:r>
              <a:rPr lang="en-US" sz="2200" dirty="0"/>
              <a:t>E[C|M=Y] = P(D)x50 </a:t>
            </a:r>
            <a:br>
              <a:rPr lang="en-US" sz="2200" dirty="0"/>
            </a:br>
            <a:r>
              <a:rPr lang="en-US" sz="2200" dirty="0"/>
              <a:t>                   + P(H)x50 </a:t>
            </a:r>
            <a:endParaRPr lang="en-US" sz="2200" i="1" dirty="0"/>
          </a:p>
          <a:p>
            <a:pPr marL="354013" indent="-342900"/>
            <a:endParaRPr lang="en-US" sz="2200" dirty="0"/>
          </a:p>
        </p:txBody>
      </p:sp>
      <p:sp>
        <p:nvSpPr>
          <p:cNvPr id="27" name="Google Shape;153;p33"/>
          <p:cNvSpPr txBox="1">
            <a:spLocks/>
          </p:cNvSpPr>
          <p:nvPr/>
        </p:nvSpPr>
        <p:spPr>
          <a:xfrm>
            <a:off x="6279184" y="2212474"/>
            <a:ext cx="2265726" cy="60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dirty="0"/>
              <a:t>= $50</a:t>
            </a:r>
          </a:p>
          <a:p>
            <a:pPr marL="354013" indent="-342900"/>
            <a:endParaRPr lang="en-US" sz="2200" i="1" dirty="0"/>
          </a:p>
          <a:p>
            <a:pPr marL="354013" indent="-342900"/>
            <a:endParaRPr lang="en-US" sz="2200" i="1" dirty="0"/>
          </a:p>
          <a:p>
            <a:pPr marL="354013" indent="-342900"/>
            <a:endParaRPr lang="en-US" sz="2200" dirty="0"/>
          </a:p>
        </p:txBody>
      </p:sp>
      <p:sp>
        <p:nvSpPr>
          <p:cNvPr id="28" name="Google Shape;153;p33"/>
          <p:cNvSpPr txBox="1">
            <a:spLocks/>
          </p:cNvSpPr>
          <p:nvPr/>
        </p:nvSpPr>
        <p:spPr>
          <a:xfrm>
            <a:off x="4721784" y="2637506"/>
            <a:ext cx="4533450" cy="8199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354013" indent="-342900"/>
            <a:r>
              <a:rPr lang="en-US" sz="2200" dirty="0"/>
              <a:t>E[C|M=N] = P(D)x5000 </a:t>
            </a:r>
            <a:br>
              <a:rPr lang="en-US" sz="2200" dirty="0"/>
            </a:br>
            <a:r>
              <a:rPr lang="en-US" sz="2200" dirty="0"/>
              <a:t>                   + P(H)x0 </a:t>
            </a:r>
            <a:endParaRPr lang="en-US" sz="2200" i="1" dirty="0"/>
          </a:p>
          <a:p>
            <a:pPr marL="354013" indent="-342900"/>
            <a:endParaRPr lang="en-US" sz="2200" dirty="0"/>
          </a:p>
        </p:txBody>
      </p:sp>
      <p:sp>
        <p:nvSpPr>
          <p:cNvPr id="29" name="Google Shape;153;p33"/>
          <p:cNvSpPr txBox="1">
            <a:spLocks/>
          </p:cNvSpPr>
          <p:nvPr/>
        </p:nvSpPr>
        <p:spPr>
          <a:xfrm>
            <a:off x="6371796" y="3355883"/>
            <a:ext cx="2265726" cy="60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dirty="0"/>
              <a:t>= $97</a:t>
            </a:r>
          </a:p>
          <a:p>
            <a:pPr marL="354013" indent="-342900"/>
            <a:endParaRPr lang="en-US" sz="2200" i="1" dirty="0"/>
          </a:p>
          <a:p>
            <a:pPr marL="354013" indent="-342900"/>
            <a:endParaRPr lang="en-US" sz="2200" i="1" dirty="0"/>
          </a:p>
          <a:p>
            <a:pPr marL="354013" indent="-342900"/>
            <a:endParaRPr lang="en-US" sz="2200" dirty="0"/>
          </a:p>
        </p:txBody>
      </p:sp>
      <p:sp>
        <p:nvSpPr>
          <p:cNvPr id="30" name="Google Shape;153;p33"/>
          <p:cNvSpPr txBox="1">
            <a:spLocks/>
          </p:cNvSpPr>
          <p:nvPr/>
        </p:nvSpPr>
        <p:spPr>
          <a:xfrm>
            <a:off x="4763949" y="3748960"/>
            <a:ext cx="4127803" cy="8966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354013" indent="-342900"/>
            <a:r>
              <a:rPr lang="en-US" sz="2200" dirty="0"/>
              <a:t>The expected costs </a:t>
            </a:r>
            <a:r>
              <a:rPr lang="en-US" sz="2200"/>
              <a:t>support immediate treatment.</a:t>
            </a:r>
            <a:endParaRPr lang="en-US" sz="2200" dirty="0"/>
          </a:p>
        </p:txBody>
      </p:sp>
    </p:spTree>
    <p:extLst>
      <p:ext uri="{BB962C8B-B14F-4D97-AF65-F5344CB8AC3E}">
        <p14:creationId xmlns:p14="http://schemas.microsoft.com/office/powerpoint/2010/main" val="1472020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8"/>
          <p:cNvSpPr txBox="1">
            <a:spLocks noGrp="1"/>
          </p:cNvSpPr>
          <p:nvPr>
            <p:ph type="ctrTitle"/>
          </p:nvPr>
        </p:nvSpPr>
        <p:spPr>
          <a:prstGeom prst="rect">
            <a:avLst/>
          </a:prstGeom>
        </p:spPr>
        <p:txBody>
          <a:bodyPr spcFirstLastPara="1" wrap="square" lIns="91425" tIns="91425" rIns="91425" bIns="91425" anchor="b" anchorCtr="0">
            <a:noAutofit/>
          </a:bodyPr>
          <a:lstStyle/>
          <a:p>
            <a:pPr lvl="0"/>
            <a:r>
              <a:rPr lang="en" dirty="0"/>
              <a:t>Module 10</a:t>
            </a:r>
            <a:endParaRPr dirty="0"/>
          </a:p>
        </p:txBody>
      </p:sp>
      <p:sp>
        <p:nvSpPr>
          <p:cNvPr id="125" name="Google Shape;125;p28"/>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Case Study: Health</a:t>
            </a:r>
            <a:endParaRPr/>
          </a:p>
        </p:txBody>
      </p:sp>
      <p:sp>
        <p:nvSpPr>
          <p:cNvPr id="2" name="TextBox 1">
            <a:extLst>
              <a:ext uri="{FF2B5EF4-FFF2-40B4-BE49-F238E27FC236}">
                <a16:creationId xmlns:a16="http://schemas.microsoft.com/office/drawing/2014/main" id="{8316A136-1EB8-1142-93DB-4E74743A18B2}"/>
              </a:ext>
            </a:extLst>
          </p:cNvPr>
          <p:cNvSpPr txBox="1"/>
          <p:nvPr/>
        </p:nvSpPr>
        <p:spPr>
          <a:xfrm>
            <a:off x="5355771" y="2166257"/>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4510532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Announcements</a:t>
            </a:r>
            <a:endParaRPr/>
          </a:p>
        </p:txBody>
      </p:sp>
    </p:spTree>
    <p:extLst>
      <p:ext uri="{BB962C8B-B14F-4D97-AF65-F5344CB8AC3E}">
        <p14:creationId xmlns:p14="http://schemas.microsoft.com/office/powerpoint/2010/main" val="397203129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3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Introduction</a:t>
            </a:r>
            <a:endParaRPr/>
          </a:p>
        </p:txBody>
      </p:sp>
      <p:sp>
        <p:nvSpPr>
          <p:cNvPr id="136" name="Google Shape;136;p30"/>
          <p:cNvSpPr txBox="1"/>
          <p:nvPr/>
        </p:nvSpPr>
        <p:spPr>
          <a:xfrm>
            <a:off x="2948825" y="3604050"/>
            <a:ext cx="3246300" cy="56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(Excerpt 2:45)</a:t>
            </a:r>
            <a:endParaRPr sz="2400">
              <a:solidFill>
                <a:srgbClr val="3B7EA1"/>
              </a:solidFill>
            </a:endParaRPr>
          </a:p>
        </p:txBody>
      </p:sp>
    </p:spTree>
    <p:extLst>
      <p:ext uri="{BB962C8B-B14F-4D97-AF65-F5344CB8AC3E}">
        <p14:creationId xmlns:p14="http://schemas.microsoft.com/office/powerpoint/2010/main" val="170826172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31"/>
          <p:cNvSpPr txBox="1">
            <a:spLocks noGrp="1"/>
          </p:cNvSpPr>
          <p:nvPr>
            <p:ph type="title"/>
          </p:nvPr>
        </p:nvSpPr>
        <p:spPr>
          <a:xfrm>
            <a:off x="457200" y="205975"/>
            <a:ext cx="8229600"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Malcolm Gladwell</a:t>
            </a:r>
            <a:endParaRPr/>
          </a:p>
        </p:txBody>
      </p:sp>
      <p:sp>
        <p:nvSpPr>
          <p:cNvPr id="142" name="Google Shape;142;p31"/>
          <p:cNvSpPr txBox="1">
            <a:spLocks noGrp="1"/>
          </p:cNvSpPr>
          <p:nvPr>
            <p:ph type="body" idx="1"/>
          </p:nvPr>
        </p:nvSpPr>
        <p:spPr>
          <a:xfrm>
            <a:off x="457200" y="971550"/>
            <a:ext cx="8229600" cy="3013500"/>
          </a:xfrm>
          <a:prstGeom prst="rect">
            <a:avLst/>
          </a:prstGeom>
        </p:spPr>
        <p:txBody>
          <a:bodyPr spcFirstLastPara="1" wrap="square" lIns="91425" tIns="91425" rIns="91425" bIns="91425" anchor="t" anchorCtr="0">
            <a:noAutofit/>
          </a:bodyPr>
          <a:lstStyle/>
          <a:p>
            <a:pPr marL="457200" lvl="0" indent="-368300" rtl="0">
              <a:spcBef>
                <a:spcPts val="0"/>
              </a:spcBef>
              <a:spcAft>
                <a:spcPts val="0"/>
              </a:spcAft>
              <a:buSzPts val="2200"/>
              <a:buChar char="●"/>
            </a:pPr>
            <a:r>
              <a:rPr lang="en" sz="2200"/>
              <a:t>Author (Blink, The Tipping Point) &amp; journalist (New Yorker)</a:t>
            </a:r>
            <a:endParaRPr sz="2200"/>
          </a:p>
          <a:p>
            <a:pPr marL="457200" lvl="0" indent="-368300" rtl="0">
              <a:spcBef>
                <a:spcPts val="1200"/>
              </a:spcBef>
              <a:spcAft>
                <a:spcPts val="0"/>
              </a:spcAft>
              <a:buSzPts val="2200"/>
              <a:buChar char="●"/>
            </a:pPr>
            <a:r>
              <a:rPr lang="en" sz="2200"/>
              <a:t>"Revisionist History will go back and reinterpret something from the past: an event, a person, an idea. Something overlooked. Something misunderstood."</a:t>
            </a:r>
            <a:endParaRPr sz="2200"/>
          </a:p>
          <a:p>
            <a:pPr marL="457200" lvl="0" indent="-368300" rtl="0">
              <a:spcBef>
                <a:spcPts val="1200"/>
              </a:spcBef>
              <a:spcAft>
                <a:spcPts val="1200"/>
              </a:spcAft>
              <a:buSzPts val="2200"/>
              <a:buChar char="●"/>
            </a:pPr>
            <a:r>
              <a:rPr lang="en" sz="2200"/>
              <a:t>You should listen to the whole episode: </a:t>
            </a:r>
            <a:br>
              <a:rPr lang="en" sz="2200"/>
            </a:br>
            <a:r>
              <a:rPr lang="en" sz="2200"/>
              <a:t>Season 2, Episode 10</a:t>
            </a:r>
            <a:endParaRPr sz="2200"/>
          </a:p>
        </p:txBody>
      </p:sp>
      <p:sp>
        <p:nvSpPr>
          <p:cNvPr id="143" name="Google Shape;143;p31"/>
          <p:cNvSpPr txBox="1"/>
          <p:nvPr/>
        </p:nvSpPr>
        <p:spPr>
          <a:xfrm>
            <a:off x="900000" y="4595638"/>
            <a:ext cx="7344000" cy="6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http://revisionisthistory.com/episodes/20-the-basement-tapes</a:t>
            </a:r>
            <a:endParaRPr/>
          </a:p>
        </p:txBody>
      </p:sp>
    </p:spTree>
    <p:extLst>
      <p:ext uri="{BB962C8B-B14F-4D97-AF65-F5344CB8AC3E}">
        <p14:creationId xmlns:p14="http://schemas.microsoft.com/office/powerpoint/2010/main" val="7407356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2"/>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The Diet-Heart Hypothesis</a:t>
            </a:r>
            <a:endParaRPr/>
          </a:p>
        </p:txBody>
      </p:sp>
    </p:spTree>
    <p:extLst>
      <p:ext uri="{BB962C8B-B14F-4D97-AF65-F5344CB8AC3E}">
        <p14:creationId xmlns:p14="http://schemas.microsoft.com/office/powerpoint/2010/main" val="219997125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4" name="Google Shape;154;p33"/>
          <p:cNvSpPr txBox="1">
            <a:spLocks noGrp="1"/>
          </p:cNvSpPr>
          <p:nvPr>
            <p:ph type="title"/>
          </p:nvPr>
        </p:nvSpPr>
        <p:spPr>
          <a:xfrm>
            <a:off x="457200" y="205975"/>
            <a:ext cx="73464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Cardiovascular Disease</a:t>
            </a:r>
            <a:endParaRPr/>
          </a:p>
        </p:txBody>
      </p:sp>
      <p:sp>
        <p:nvSpPr>
          <p:cNvPr id="153" name="Google Shape;153;p33"/>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81000" rtl="0">
              <a:spcBef>
                <a:spcPts val="0"/>
              </a:spcBef>
              <a:spcAft>
                <a:spcPts val="0"/>
              </a:spcAft>
              <a:buSzPts val="2400"/>
              <a:buChar char="●"/>
            </a:pPr>
            <a:r>
              <a:rPr lang="en" i="1"/>
              <a:t>Atherosclerosis</a:t>
            </a:r>
            <a:r>
              <a:rPr lang="en"/>
              <a:t> narrows arteries due to plaque buildup.</a:t>
            </a:r>
            <a:endParaRPr/>
          </a:p>
          <a:p>
            <a:pPr marL="457200" lvl="0" indent="-381000" rtl="0">
              <a:spcBef>
                <a:spcPts val="1200"/>
              </a:spcBef>
              <a:spcAft>
                <a:spcPts val="0"/>
              </a:spcAft>
              <a:buSzPts val="2400"/>
              <a:buChar char="●"/>
            </a:pPr>
            <a:r>
              <a:rPr lang="en"/>
              <a:t>#1 cause of death and disability in the developed world.</a:t>
            </a:r>
            <a:endParaRPr/>
          </a:p>
          <a:p>
            <a:pPr marL="457200" lvl="0" indent="-381000" rtl="0">
              <a:spcBef>
                <a:spcPts val="1200"/>
              </a:spcBef>
              <a:spcAft>
                <a:spcPts val="0"/>
              </a:spcAft>
              <a:buSzPts val="2400"/>
              <a:buChar char="●"/>
            </a:pPr>
            <a:r>
              <a:rPr lang="en"/>
              <a:t>Cardiovascular disease (CVD) is the leading global cause of death: 17.3 million deaths per year. </a:t>
            </a:r>
            <a:endParaRPr/>
          </a:p>
          <a:p>
            <a:pPr marL="457200" lvl="0" indent="-381000" rtl="0">
              <a:spcBef>
                <a:spcPts val="1200"/>
              </a:spcBef>
              <a:spcAft>
                <a:spcPts val="0"/>
              </a:spcAft>
              <a:buSzPts val="2400"/>
              <a:buChar char="●"/>
            </a:pPr>
            <a:r>
              <a:rPr lang="en"/>
              <a:t>The causes are not known, but there are associations with high blood pressure, diabetes, smoking, obesity, family history, age, inactivity, and an unhealthy diet.</a:t>
            </a:r>
            <a:endParaRPr/>
          </a:p>
          <a:p>
            <a:pPr marL="0" lvl="0" indent="0" rtl="0">
              <a:spcBef>
                <a:spcPts val="1200"/>
              </a:spcBef>
              <a:spcAft>
                <a:spcPts val="1200"/>
              </a:spcAft>
              <a:buNone/>
            </a:pPr>
            <a:endParaRPr/>
          </a:p>
        </p:txBody>
      </p:sp>
      <p:sp>
        <p:nvSpPr>
          <p:cNvPr id="155" name="Google Shape;155;p33"/>
          <p:cNvSpPr txBox="1"/>
          <p:nvPr/>
        </p:nvSpPr>
        <p:spPr>
          <a:xfrm>
            <a:off x="1107600" y="4754650"/>
            <a:ext cx="6928800" cy="32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https://www.nhlbi.nih.gov/health/health-topics/topics/atherosclerosis/atrisk</a:t>
            </a:r>
            <a:endParaRPr/>
          </a:p>
        </p:txBody>
      </p:sp>
    </p:spTree>
    <p:extLst>
      <p:ext uri="{BB962C8B-B14F-4D97-AF65-F5344CB8AC3E}">
        <p14:creationId xmlns:p14="http://schemas.microsoft.com/office/powerpoint/2010/main" val="255984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1" name="Google Shape;161;p34"/>
          <p:cNvSpPr txBox="1">
            <a:spLocks noGrp="1"/>
          </p:cNvSpPr>
          <p:nvPr>
            <p:ph type="title"/>
          </p:nvPr>
        </p:nvSpPr>
        <p:spPr>
          <a:xfrm>
            <a:off x="457200" y="205975"/>
            <a:ext cx="7425900"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Diet &amp; Cardiovascular Disease</a:t>
            </a:r>
            <a:endParaRPr/>
          </a:p>
        </p:txBody>
      </p:sp>
      <p:sp>
        <p:nvSpPr>
          <p:cNvPr id="160" name="Google Shape;160;p34"/>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81000" rtl="0">
              <a:spcBef>
                <a:spcPts val="0"/>
              </a:spcBef>
              <a:spcAft>
                <a:spcPts val="0"/>
              </a:spcAft>
              <a:buSzPts val="2400"/>
              <a:buChar char="●"/>
            </a:pPr>
            <a:r>
              <a:rPr lang="en"/>
              <a:t>1.7M deaths worldwide are attributed to low fruit and vegetable consumption by the WHO (2011).</a:t>
            </a:r>
            <a:endParaRPr/>
          </a:p>
          <a:p>
            <a:pPr marL="457200" lvl="0" indent="-381000" rtl="0">
              <a:spcBef>
                <a:spcPts val="1200"/>
              </a:spcBef>
              <a:spcAft>
                <a:spcPts val="0"/>
              </a:spcAft>
              <a:buSzPts val="2400"/>
              <a:buChar char="●"/>
            </a:pPr>
            <a:r>
              <a:rPr lang="en"/>
              <a:t>High intake of salt is linked to high blood pressure.</a:t>
            </a:r>
            <a:endParaRPr/>
          </a:p>
          <a:p>
            <a:pPr marL="457200" lvl="0" indent="-381000" rtl="0">
              <a:spcBef>
                <a:spcPts val="1200"/>
              </a:spcBef>
              <a:spcAft>
                <a:spcPts val="0"/>
              </a:spcAft>
              <a:buSzPts val="2400"/>
              <a:buChar char="●"/>
            </a:pPr>
            <a:r>
              <a:rPr lang="en"/>
              <a:t>High intake of processed foods is linked to obesity.</a:t>
            </a:r>
            <a:endParaRPr/>
          </a:p>
          <a:p>
            <a:pPr marL="457200" lvl="0" indent="-381000" rtl="0">
              <a:spcBef>
                <a:spcPts val="1200"/>
              </a:spcBef>
              <a:spcAft>
                <a:spcPts val="0"/>
              </a:spcAft>
              <a:buSzPts val="2400"/>
              <a:buChar char="●"/>
            </a:pPr>
            <a:r>
              <a:rPr lang="en"/>
              <a:t>Eliminating trans fats is widely recommended.</a:t>
            </a:r>
            <a:endParaRPr/>
          </a:p>
          <a:p>
            <a:pPr marL="457200" lvl="0" indent="-381000" rtl="0">
              <a:spcBef>
                <a:spcPts val="1200"/>
              </a:spcBef>
              <a:spcAft>
                <a:spcPts val="0"/>
              </a:spcAft>
              <a:buSzPts val="2400"/>
              <a:buChar char="●"/>
            </a:pPr>
            <a:r>
              <a:rPr lang="en"/>
              <a:t>Added sugar is linked to high blood pressure &amp; obesity.</a:t>
            </a:r>
            <a:endParaRPr/>
          </a:p>
          <a:p>
            <a:pPr marL="457200" lvl="0" indent="-381000" rtl="0">
              <a:spcBef>
                <a:spcPts val="1200"/>
              </a:spcBef>
              <a:spcAft>
                <a:spcPts val="1200"/>
              </a:spcAft>
              <a:buSzPts val="2400"/>
              <a:buChar char="●"/>
            </a:pPr>
            <a:r>
              <a:rPr lang="en"/>
              <a:t>High intake of alcohol is associated with CVD risk.</a:t>
            </a:r>
            <a:endParaRPr/>
          </a:p>
        </p:txBody>
      </p:sp>
      <p:sp>
        <p:nvSpPr>
          <p:cNvPr id="162" name="Google Shape;162;p34"/>
          <p:cNvSpPr txBox="1"/>
          <p:nvPr/>
        </p:nvSpPr>
        <p:spPr>
          <a:xfrm>
            <a:off x="1227000" y="4734012"/>
            <a:ext cx="6690000" cy="42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http://www.who.int/cardiovascular_diseases/publications/atlas_cvd/en/</a:t>
            </a:r>
            <a:endParaRPr/>
          </a:p>
        </p:txBody>
      </p:sp>
    </p:spTree>
    <p:extLst>
      <p:ext uri="{BB962C8B-B14F-4D97-AF65-F5344CB8AC3E}">
        <p14:creationId xmlns:p14="http://schemas.microsoft.com/office/powerpoint/2010/main" val="2743349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0">
                                            <p:txEl>
                                              <p:pRg st="0" end="0"/>
                                            </p:txEl>
                                          </p:spTgt>
                                        </p:tgtEl>
                                        <p:attrNameLst>
                                          <p:attrName>style.visibility</p:attrName>
                                        </p:attrNameLst>
                                      </p:cBhvr>
                                      <p:to>
                                        <p:strVal val="visible"/>
                                      </p:to>
                                    </p:set>
                                    <p:animEffect transition="in" filter="fade">
                                      <p:cBhvr>
                                        <p:cTn id="7" dur="1"/>
                                        <p:tgtEl>
                                          <p:spTgt spid="16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0">
                                            <p:txEl>
                                              <p:pRg st="1" end="1"/>
                                            </p:txEl>
                                          </p:spTgt>
                                        </p:tgtEl>
                                        <p:attrNameLst>
                                          <p:attrName>style.visibility</p:attrName>
                                        </p:attrNameLst>
                                      </p:cBhvr>
                                      <p:to>
                                        <p:strVal val="visible"/>
                                      </p:to>
                                    </p:set>
                                    <p:animEffect transition="in" filter="fade">
                                      <p:cBhvr>
                                        <p:cTn id="12" dur="1"/>
                                        <p:tgtEl>
                                          <p:spTgt spid="16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0">
                                            <p:txEl>
                                              <p:pRg st="2" end="2"/>
                                            </p:txEl>
                                          </p:spTgt>
                                        </p:tgtEl>
                                        <p:attrNameLst>
                                          <p:attrName>style.visibility</p:attrName>
                                        </p:attrNameLst>
                                      </p:cBhvr>
                                      <p:to>
                                        <p:strVal val="visible"/>
                                      </p:to>
                                    </p:set>
                                    <p:animEffect transition="in" filter="fade">
                                      <p:cBhvr>
                                        <p:cTn id="17" dur="1"/>
                                        <p:tgtEl>
                                          <p:spTgt spid="16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0">
                                            <p:txEl>
                                              <p:pRg st="3" end="3"/>
                                            </p:txEl>
                                          </p:spTgt>
                                        </p:tgtEl>
                                        <p:attrNameLst>
                                          <p:attrName>style.visibility</p:attrName>
                                        </p:attrNameLst>
                                      </p:cBhvr>
                                      <p:to>
                                        <p:strVal val="visible"/>
                                      </p:to>
                                    </p:set>
                                    <p:animEffect transition="in" filter="fade">
                                      <p:cBhvr>
                                        <p:cTn id="22" dur="1"/>
                                        <p:tgtEl>
                                          <p:spTgt spid="16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0">
                                            <p:txEl>
                                              <p:pRg st="4" end="4"/>
                                            </p:txEl>
                                          </p:spTgt>
                                        </p:tgtEl>
                                        <p:attrNameLst>
                                          <p:attrName>style.visibility</p:attrName>
                                        </p:attrNameLst>
                                      </p:cBhvr>
                                      <p:to>
                                        <p:strVal val="visible"/>
                                      </p:to>
                                    </p:set>
                                    <p:animEffect transition="in" filter="fade">
                                      <p:cBhvr>
                                        <p:cTn id="27" dur="1"/>
                                        <p:tgtEl>
                                          <p:spTgt spid="16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60">
                                            <p:txEl>
                                              <p:pRg st="5" end="5"/>
                                            </p:txEl>
                                          </p:spTgt>
                                        </p:tgtEl>
                                        <p:attrNameLst>
                                          <p:attrName>style.visibility</p:attrName>
                                        </p:attrNameLst>
                                      </p:cBhvr>
                                      <p:to>
                                        <p:strVal val="visible"/>
                                      </p:to>
                                    </p:set>
                                    <p:animEffect transition="in" filter="fade">
                                      <p:cBhvr>
                                        <p:cTn id="32" dur="1"/>
                                        <p:tgtEl>
                                          <p:spTgt spid="16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5"/>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The Diet-Heart Hypothesis</a:t>
            </a:r>
            <a:endParaRPr/>
          </a:p>
        </p:txBody>
      </p:sp>
      <p:sp>
        <p:nvSpPr>
          <p:cNvPr id="168" name="Google Shape;168;p35"/>
          <p:cNvSpPr txBox="1">
            <a:spLocks noGrp="1"/>
          </p:cNvSpPr>
          <p:nvPr>
            <p:ph type="body" idx="1"/>
          </p:nvPr>
        </p:nvSpPr>
        <p:spPr>
          <a:xfrm>
            <a:off x="457200" y="895350"/>
            <a:ext cx="8229600" cy="3623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200"/>
              <a:t>Hypothesis:</a:t>
            </a:r>
            <a:endParaRPr sz="2200"/>
          </a:p>
          <a:p>
            <a:pPr marL="457200" lvl="0" indent="-368300" rtl="0">
              <a:spcBef>
                <a:spcPts val="1200"/>
              </a:spcBef>
              <a:spcAft>
                <a:spcPts val="0"/>
              </a:spcAft>
              <a:buSzPts val="2200"/>
              <a:buChar char="●"/>
            </a:pPr>
            <a:r>
              <a:rPr lang="en" sz="2200"/>
              <a:t>Replacing saturated fat (e.g. dairy) with polyunsaturated fat (e.g. plant-based oil) reduces risk of heart disease.</a:t>
            </a:r>
            <a:endParaRPr sz="2200"/>
          </a:p>
          <a:p>
            <a:pPr marL="0" lvl="0" indent="0" rtl="0">
              <a:spcBef>
                <a:spcPts val="1200"/>
              </a:spcBef>
              <a:spcAft>
                <a:spcPts val="0"/>
              </a:spcAft>
              <a:buNone/>
            </a:pPr>
            <a:r>
              <a:rPr lang="en" sz="2200"/>
              <a:t>Justification:</a:t>
            </a:r>
            <a:endParaRPr sz="2200"/>
          </a:p>
          <a:p>
            <a:pPr marL="457200" lvl="0" indent="-368300" rtl="0">
              <a:spcBef>
                <a:spcPts val="1200"/>
              </a:spcBef>
              <a:spcAft>
                <a:spcPts val="0"/>
              </a:spcAft>
              <a:buSzPts val="2200"/>
              <a:buChar char="●"/>
            </a:pPr>
            <a:r>
              <a:rPr lang="en" sz="2200"/>
              <a:t>This replacement reduces serum cholesterol.</a:t>
            </a:r>
            <a:endParaRPr sz="2200"/>
          </a:p>
          <a:p>
            <a:pPr marL="457200" lvl="0" indent="-368300" rtl="0">
              <a:spcBef>
                <a:spcPts val="1200"/>
              </a:spcBef>
              <a:spcAft>
                <a:spcPts val="0"/>
              </a:spcAft>
              <a:buSzPts val="2200"/>
              <a:buChar char="●"/>
            </a:pPr>
            <a:r>
              <a:rPr lang="en" sz="2200"/>
              <a:t>Serum cholesterol is associated with heart disease.</a:t>
            </a:r>
            <a:endParaRPr sz="2200"/>
          </a:p>
          <a:p>
            <a:pPr marL="457200" lvl="0" indent="-368300">
              <a:spcBef>
                <a:spcPts val="1200"/>
              </a:spcBef>
              <a:spcAft>
                <a:spcPts val="1200"/>
              </a:spcAft>
              <a:buSzPts val="2200"/>
              <a:buChar char="●"/>
            </a:pPr>
            <a:r>
              <a:rPr lang="en" sz="2200"/>
              <a:t>"Clinical trials that used polyunsaturated fat to replace saturated fat reduced the incidence of CVD." (AHA, 2017)</a:t>
            </a:r>
            <a:endParaRPr sz="2200"/>
          </a:p>
        </p:txBody>
      </p:sp>
      <p:sp>
        <p:nvSpPr>
          <p:cNvPr id="169" name="Google Shape;169;p35"/>
          <p:cNvSpPr txBox="1"/>
          <p:nvPr/>
        </p:nvSpPr>
        <p:spPr>
          <a:xfrm>
            <a:off x="1293300" y="4715400"/>
            <a:ext cx="6557400" cy="42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http://circ.ahajournals.org/content/early/2017/06/15/CIR.0000000000000510</a:t>
            </a:r>
            <a:endParaRPr/>
          </a:p>
        </p:txBody>
      </p:sp>
    </p:spTree>
    <p:extLst>
      <p:ext uri="{BB962C8B-B14F-4D97-AF65-F5344CB8AC3E}">
        <p14:creationId xmlns:p14="http://schemas.microsoft.com/office/powerpoint/2010/main" val="311655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8">
                                            <p:txEl>
                                              <p:pRg st="0" end="0"/>
                                            </p:txEl>
                                          </p:spTgt>
                                        </p:tgtEl>
                                        <p:attrNameLst>
                                          <p:attrName>style.visibility</p:attrName>
                                        </p:attrNameLst>
                                      </p:cBhvr>
                                      <p:to>
                                        <p:strVal val="visible"/>
                                      </p:to>
                                    </p:set>
                                    <p:animEffect transition="in" filter="fade">
                                      <p:cBhvr>
                                        <p:cTn id="7" dur="1"/>
                                        <p:tgtEl>
                                          <p:spTgt spid="16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8">
                                            <p:txEl>
                                              <p:pRg st="1" end="1"/>
                                            </p:txEl>
                                          </p:spTgt>
                                        </p:tgtEl>
                                        <p:attrNameLst>
                                          <p:attrName>style.visibility</p:attrName>
                                        </p:attrNameLst>
                                      </p:cBhvr>
                                      <p:to>
                                        <p:strVal val="visible"/>
                                      </p:to>
                                    </p:set>
                                    <p:animEffect transition="in" filter="fade">
                                      <p:cBhvr>
                                        <p:cTn id="12" dur="1"/>
                                        <p:tgtEl>
                                          <p:spTgt spid="16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8">
                                            <p:txEl>
                                              <p:pRg st="2" end="2"/>
                                            </p:txEl>
                                          </p:spTgt>
                                        </p:tgtEl>
                                        <p:attrNameLst>
                                          <p:attrName>style.visibility</p:attrName>
                                        </p:attrNameLst>
                                      </p:cBhvr>
                                      <p:to>
                                        <p:strVal val="visible"/>
                                      </p:to>
                                    </p:set>
                                    <p:animEffect transition="in" filter="fade">
                                      <p:cBhvr>
                                        <p:cTn id="17" dur="1"/>
                                        <p:tgtEl>
                                          <p:spTgt spid="16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8">
                                            <p:txEl>
                                              <p:pRg st="3" end="3"/>
                                            </p:txEl>
                                          </p:spTgt>
                                        </p:tgtEl>
                                        <p:attrNameLst>
                                          <p:attrName>style.visibility</p:attrName>
                                        </p:attrNameLst>
                                      </p:cBhvr>
                                      <p:to>
                                        <p:strVal val="visible"/>
                                      </p:to>
                                    </p:set>
                                    <p:animEffect transition="in" filter="fade">
                                      <p:cBhvr>
                                        <p:cTn id="22" dur="1"/>
                                        <p:tgtEl>
                                          <p:spTgt spid="16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8">
                                            <p:txEl>
                                              <p:pRg st="4" end="4"/>
                                            </p:txEl>
                                          </p:spTgt>
                                        </p:tgtEl>
                                        <p:attrNameLst>
                                          <p:attrName>style.visibility</p:attrName>
                                        </p:attrNameLst>
                                      </p:cBhvr>
                                      <p:to>
                                        <p:strVal val="visible"/>
                                      </p:to>
                                    </p:set>
                                    <p:animEffect transition="in" filter="fade">
                                      <p:cBhvr>
                                        <p:cTn id="27" dur="1"/>
                                        <p:tgtEl>
                                          <p:spTgt spid="16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68">
                                            <p:txEl>
                                              <p:pRg st="5" end="5"/>
                                            </p:txEl>
                                          </p:spTgt>
                                        </p:tgtEl>
                                        <p:attrNameLst>
                                          <p:attrName>style.visibility</p:attrName>
                                        </p:attrNameLst>
                                      </p:cBhvr>
                                      <p:to>
                                        <p:strVal val="visible"/>
                                      </p:to>
                                    </p:set>
                                    <p:animEffect transition="in" filter="fade">
                                      <p:cBhvr>
                                        <p:cTn id="32" dur="1"/>
                                        <p:tgtEl>
                                          <p:spTgt spid="16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2"/>
          <p:cNvSpPr txBox="1">
            <a:spLocks noGrp="1"/>
          </p:cNvSpPr>
          <p:nvPr>
            <p:ph type="title"/>
          </p:nvPr>
        </p:nvSpPr>
        <p:spPr>
          <a:xfrm>
            <a:off x="457200" y="205975"/>
            <a:ext cx="76911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Regression Prediction</a:t>
            </a:r>
            <a:endParaRPr/>
          </a:p>
        </p:txBody>
      </p:sp>
      <p:sp>
        <p:nvSpPr>
          <p:cNvPr id="172" name="Google Shape;172;p32"/>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a:solidFill>
                  <a:srgbClr val="3B7EA1"/>
                </a:solidFill>
              </a:rPr>
              <a:t>If the data come from the regression model,</a:t>
            </a:r>
            <a:endParaRPr>
              <a:solidFill>
                <a:srgbClr val="3B7EA1"/>
              </a:solidFill>
            </a:endParaRPr>
          </a:p>
          <a:p>
            <a:pPr marL="914400" lvl="0" indent="-381000" rtl="0">
              <a:spcBef>
                <a:spcPts val="400"/>
              </a:spcBef>
              <a:spcAft>
                <a:spcPts val="0"/>
              </a:spcAft>
              <a:buClr>
                <a:srgbClr val="000000"/>
              </a:buClr>
              <a:buSzPts val="2400"/>
              <a:buChar char="●"/>
            </a:pPr>
            <a:r>
              <a:rPr lang="en">
                <a:solidFill>
                  <a:srgbClr val="000000"/>
                </a:solidFill>
              </a:rPr>
              <a:t>The regression line is close to true line</a:t>
            </a:r>
            <a:endParaRPr>
              <a:solidFill>
                <a:srgbClr val="000000"/>
              </a:solidFill>
            </a:endParaRPr>
          </a:p>
          <a:p>
            <a:pPr marL="914400" lvl="0" indent="-381000" rtl="0">
              <a:spcBef>
                <a:spcPts val="0"/>
              </a:spcBef>
              <a:spcAft>
                <a:spcPts val="0"/>
              </a:spcAft>
              <a:buClr>
                <a:srgbClr val="000000"/>
              </a:buClr>
              <a:buSzPts val="2400"/>
              <a:buChar char="●"/>
            </a:pPr>
            <a:r>
              <a:rPr lang="en">
                <a:solidFill>
                  <a:srgbClr val="000000"/>
                </a:solidFill>
              </a:rPr>
              <a:t>Given a new value of </a:t>
            </a:r>
            <a:r>
              <a:rPr lang="en" i="1">
                <a:solidFill>
                  <a:srgbClr val="000000"/>
                </a:solidFill>
              </a:rPr>
              <a:t>x</a:t>
            </a:r>
            <a:r>
              <a:rPr lang="en">
                <a:solidFill>
                  <a:srgbClr val="000000"/>
                </a:solidFill>
              </a:rPr>
              <a:t>, predict y by finding the point on the regression line at that </a:t>
            </a:r>
            <a:r>
              <a:rPr lang="en" i="1">
                <a:solidFill>
                  <a:srgbClr val="000000"/>
                </a:solidFill>
              </a:rPr>
              <a:t>x</a:t>
            </a:r>
            <a:endParaRPr i="1">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6"/>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Hypothesis Testing</a:t>
            </a:r>
            <a:endParaRPr/>
          </a:p>
        </p:txBody>
      </p:sp>
    </p:spTree>
    <p:extLst>
      <p:ext uri="{BB962C8B-B14F-4D97-AF65-F5344CB8AC3E}">
        <p14:creationId xmlns:p14="http://schemas.microsoft.com/office/powerpoint/2010/main" val="159743264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80" name="Google Shape;180;p37"/>
          <p:cNvSpPr txBox="1">
            <a:spLocks noGrp="1"/>
          </p:cNvSpPr>
          <p:nvPr>
            <p:ph type="title"/>
          </p:nvPr>
        </p:nvSpPr>
        <p:spPr>
          <a:xfrm>
            <a:off x="457200" y="205975"/>
            <a:ext cx="73464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Designing an Experiment</a:t>
            </a:r>
            <a:endParaRPr/>
          </a:p>
        </p:txBody>
      </p:sp>
      <p:sp>
        <p:nvSpPr>
          <p:cNvPr id="179" name="Google Shape;179;p37"/>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Hypothesis:</a:t>
            </a:r>
            <a:endParaRPr/>
          </a:p>
          <a:p>
            <a:pPr marL="457200" lvl="0" indent="-381000" rtl="0">
              <a:spcBef>
                <a:spcPts val="600"/>
              </a:spcBef>
              <a:spcAft>
                <a:spcPts val="0"/>
              </a:spcAft>
              <a:buSzPts val="2400"/>
              <a:buChar char="●"/>
            </a:pPr>
            <a:r>
              <a:rPr lang="en"/>
              <a:t>Replacing saturated fat (e.g. dairy) with polyunsaturated fat (e.g. plant-based oil) reduces risk of heart disease.</a:t>
            </a:r>
            <a:endParaRPr/>
          </a:p>
          <a:p>
            <a:pPr marL="0" lvl="0" indent="0" algn="ctr" rtl="0">
              <a:spcBef>
                <a:spcPts val="6000"/>
              </a:spcBef>
              <a:spcAft>
                <a:spcPts val="0"/>
              </a:spcAft>
              <a:buNone/>
            </a:pPr>
            <a:r>
              <a:rPr lang="en"/>
              <a:t>What evidence would support this hypothesis?</a:t>
            </a:r>
            <a:endParaRPr/>
          </a:p>
        </p:txBody>
      </p:sp>
    </p:spTree>
    <p:extLst>
      <p:ext uri="{BB962C8B-B14F-4D97-AF65-F5344CB8AC3E}">
        <p14:creationId xmlns:p14="http://schemas.microsoft.com/office/powerpoint/2010/main" val="156388836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9"/>
          <p:cNvSpPr txBox="1">
            <a:spLocks noGrp="1"/>
          </p:cNvSpPr>
          <p:nvPr>
            <p:ph type="title"/>
          </p:nvPr>
        </p:nvSpPr>
        <p:spPr>
          <a:xfrm>
            <a:off x="757100" y="2233800"/>
            <a:ext cx="7629900" cy="6759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Minnesota Coronary Experiment</a:t>
            </a:r>
            <a:br>
              <a:rPr lang="en"/>
            </a:br>
            <a:r>
              <a:rPr lang="en"/>
              <a:t>(1968-1973)</a:t>
            </a:r>
            <a:endParaRPr/>
          </a:p>
        </p:txBody>
      </p:sp>
      <p:sp>
        <p:nvSpPr>
          <p:cNvPr id="192" name="Google Shape;192;p39"/>
          <p:cNvSpPr txBox="1"/>
          <p:nvPr/>
        </p:nvSpPr>
        <p:spPr>
          <a:xfrm>
            <a:off x="2833925" y="3604050"/>
            <a:ext cx="3476100" cy="56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(Excerpt 11:10)</a:t>
            </a:r>
            <a:endParaRPr sz="2400">
              <a:solidFill>
                <a:srgbClr val="3B7EA1"/>
              </a:solidFill>
            </a:endParaRPr>
          </a:p>
        </p:txBody>
      </p:sp>
    </p:spTree>
    <p:extLst>
      <p:ext uri="{BB962C8B-B14F-4D97-AF65-F5344CB8AC3E}">
        <p14:creationId xmlns:p14="http://schemas.microsoft.com/office/powerpoint/2010/main" val="211950347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4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Broste Thesis Figure 6</a:t>
            </a:r>
            <a:endParaRPr/>
          </a:p>
        </p:txBody>
      </p:sp>
      <p:sp>
        <p:nvSpPr>
          <p:cNvPr id="198" name="Google Shape;198;p40"/>
          <p:cNvSpPr txBox="1"/>
          <p:nvPr/>
        </p:nvSpPr>
        <p:spPr>
          <a:xfrm>
            <a:off x="3949950" y="3733900"/>
            <a:ext cx="1244100" cy="56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(Demo)</a:t>
            </a:r>
            <a:endParaRPr sz="2400">
              <a:solidFill>
                <a:srgbClr val="3B7EA1"/>
              </a:solidFill>
            </a:endParaRPr>
          </a:p>
        </p:txBody>
      </p:sp>
      <p:pic>
        <p:nvPicPr>
          <p:cNvPr id="199" name="Google Shape;199;p40"/>
          <p:cNvPicPr preferRelativeResize="0"/>
          <p:nvPr/>
        </p:nvPicPr>
        <p:blipFill>
          <a:blip r:embed="rId3">
            <a:alphaModFix/>
          </a:blip>
          <a:stretch>
            <a:fillRect/>
          </a:stretch>
        </p:blipFill>
        <p:spPr>
          <a:xfrm>
            <a:off x="1262538" y="958078"/>
            <a:ext cx="6618926" cy="2913871"/>
          </a:xfrm>
          <a:prstGeom prst="rect">
            <a:avLst/>
          </a:prstGeom>
          <a:noFill/>
          <a:ln>
            <a:noFill/>
          </a:ln>
        </p:spPr>
      </p:pic>
      <p:sp>
        <p:nvSpPr>
          <p:cNvPr id="200" name="Google Shape;200;p40"/>
          <p:cNvSpPr txBox="1"/>
          <p:nvPr/>
        </p:nvSpPr>
        <p:spPr>
          <a:xfrm>
            <a:off x="2984275" y="4198950"/>
            <a:ext cx="3175500" cy="56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(Excerpt 3:35)</a:t>
            </a:r>
            <a:endParaRPr sz="2400">
              <a:solidFill>
                <a:srgbClr val="3B7EA1"/>
              </a:solidFill>
            </a:endParaRPr>
          </a:p>
        </p:txBody>
      </p:sp>
      <p:sp>
        <p:nvSpPr>
          <p:cNvPr id="201" name="Google Shape;201;p40"/>
          <p:cNvSpPr txBox="1"/>
          <p:nvPr/>
        </p:nvSpPr>
        <p:spPr>
          <a:xfrm>
            <a:off x="1165050" y="4765350"/>
            <a:ext cx="6813900" cy="37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u="sng">
                <a:solidFill>
                  <a:schemeClr val="hlink"/>
                </a:solidFill>
                <a:hlinkClick r:id="rId4"/>
              </a:rPr>
              <a:t>http://www.psych.uic.edu/download/Broste_thesis_1981.pdf</a:t>
            </a:r>
            <a:endParaRPr/>
          </a:p>
        </p:txBody>
      </p:sp>
    </p:spTree>
    <p:extLst>
      <p:ext uri="{BB962C8B-B14F-4D97-AF65-F5344CB8AC3E}">
        <p14:creationId xmlns:p14="http://schemas.microsoft.com/office/powerpoint/2010/main" val="27713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8"/>
                                        </p:tgtEl>
                                        <p:attrNameLst>
                                          <p:attrName>style.visibility</p:attrName>
                                        </p:attrNameLst>
                                      </p:cBhvr>
                                      <p:to>
                                        <p:strVal val="visible"/>
                                      </p:to>
                                    </p:set>
                                    <p:animEffect transition="in" filter="fade">
                                      <p:cBhvr>
                                        <p:cTn id="7" dur="1"/>
                                        <p:tgtEl>
                                          <p:spTgt spid="1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1"/>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Broste Thesis Figures</a:t>
            </a:r>
            <a:endParaRPr/>
          </a:p>
        </p:txBody>
      </p:sp>
      <p:pic>
        <p:nvPicPr>
          <p:cNvPr id="207" name="Google Shape;207;p41"/>
          <p:cNvPicPr preferRelativeResize="0"/>
          <p:nvPr/>
        </p:nvPicPr>
        <p:blipFill>
          <a:blip r:embed="rId3">
            <a:alphaModFix/>
          </a:blip>
          <a:stretch>
            <a:fillRect/>
          </a:stretch>
        </p:blipFill>
        <p:spPr>
          <a:xfrm>
            <a:off x="4646225" y="981250"/>
            <a:ext cx="3544741" cy="4162251"/>
          </a:xfrm>
          <a:prstGeom prst="rect">
            <a:avLst/>
          </a:prstGeom>
          <a:noFill/>
          <a:ln>
            <a:noFill/>
          </a:ln>
        </p:spPr>
      </p:pic>
      <p:pic>
        <p:nvPicPr>
          <p:cNvPr id="208" name="Google Shape;208;p41"/>
          <p:cNvPicPr preferRelativeResize="0"/>
          <p:nvPr/>
        </p:nvPicPr>
        <p:blipFill>
          <a:blip r:embed="rId4">
            <a:alphaModFix/>
          </a:blip>
          <a:stretch>
            <a:fillRect/>
          </a:stretch>
        </p:blipFill>
        <p:spPr>
          <a:xfrm>
            <a:off x="563250" y="981250"/>
            <a:ext cx="3628323" cy="4162250"/>
          </a:xfrm>
          <a:prstGeom prst="rect">
            <a:avLst/>
          </a:prstGeom>
          <a:noFill/>
          <a:ln>
            <a:noFill/>
          </a:ln>
        </p:spPr>
      </p:pic>
    </p:spTree>
    <p:extLst>
      <p:ext uri="{BB962C8B-B14F-4D97-AF65-F5344CB8AC3E}">
        <p14:creationId xmlns:p14="http://schemas.microsoft.com/office/powerpoint/2010/main" val="226881132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42"/>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Other Clinical Trials</a:t>
            </a:r>
            <a:endParaRPr/>
          </a:p>
        </p:txBody>
      </p:sp>
    </p:spTree>
    <p:extLst>
      <p:ext uri="{BB962C8B-B14F-4D97-AF65-F5344CB8AC3E}">
        <p14:creationId xmlns:p14="http://schemas.microsoft.com/office/powerpoint/2010/main" val="354713399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43"/>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Controlled Experiments</a:t>
            </a:r>
            <a:endParaRPr/>
          </a:p>
        </p:txBody>
      </p:sp>
      <p:sp>
        <p:nvSpPr>
          <p:cNvPr id="219" name="Google Shape;219;p43"/>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68300" rtl="0">
              <a:spcBef>
                <a:spcPts val="0"/>
              </a:spcBef>
              <a:spcAft>
                <a:spcPts val="0"/>
              </a:spcAft>
              <a:buSzPts val="2200"/>
              <a:buChar char="●"/>
            </a:pPr>
            <a:r>
              <a:rPr lang="en" sz="2200"/>
              <a:t>Wadsworth Hospital and Veterans Administration Center in Los Angeles evaluated a diet [using] corn, soybean, safflower, and cottonseed oils, all high in polyunsaturated linoleic acid, to replace saturated fat in the control diet (</a:t>
            </a:r>
            <a:r>
              <a:rPr lang="en" sz="2200" i="1"/>
              <a:t>846 men; mean age of 65 years; 30% had CVD; 8 year duration</a:t>
            </a:r>
            <a:r>
              <a:rPr lang="en" sz="2200"/>
              <a:t>).</a:t>
            </a:r>
            <a:endParaRPr sz="2200"/>
          </a:p>
          <a:p>
            <a:pPr marL="457200" lvl="0" indent="-368300" rtl="0">
              <a:spcBef>
                <a:spcPts val="600"/>
              </a:spcBef>
              <a:spcAft>
                <a:spcPts val="0"/>
              </a:spcAft>
              <a:buSzPts val="2200"/>
              <a:buChar char="●"/>
            </a:pPr>
            <a:r>
              <a:rPr lang="en" sz="2200"/>
              <a:t>Oslo Diet-Heart Study evaluated changing to a low saturated, high polyunsaturated fat diet (</a:t>
            </a:r>
            <a:r>
              <a:rPr lang="en" sz="2200" i="1"/>
              <a:t>412 men with prior MI</a:t>
            </a:r>
            <a:r>
              <a:rPr lang="en" sz="2200"/>
              <a:t>).</a:t>
            </a:r>
            <a:endParaRPr sz="2200"/>
          </a:p>
          <a:p>
            <a:pPr marL="457200" lvl="0" indent="-368300">
              <a:spcBef>
                <a:spcPts val="600"/>
              </a:spcBef>
              <a:spcAft>
                <a:spcPts val="600"/>
              </a:spcAft>
              <a:buSzPts val="2200"/>
              <a:buChar char="●"/>
            </a:pPr>
            <a:r>
              <a:rPr lang="en" sz="2200"/>
              <a:t>British Medical Research Council compared a diet containing soybean oil, 86 g/d, with a diet with saturated fat from animal products (</a:t>
            </a:r>
            <a:r>
              <a:rPr lang="en" sz="2200" i="1"/>
              <a:t>393 men with prior MI</a:t>
            </a:r>
            <a:r>
              <a:rPr lang="en" sz="2200"/>
              <a:t>).</a:t>
            </a:r>
            <a:endParaRPr sz="2200"/>
          </a:p>
        </p:txBody>
      </p:sp>
      <p:sp>
        <p:nvSpPr>
          <p:cNvPr id="220" name="Google Shape;220;p43"/>
          <p:cNvSpPr txBox="1"/>
          <p:nvPr/>
        </p:nvSpPr>
        <p:spPr>
          <a:xfrm>
            <a:off x="1293300" y="4715400"/>
            <a:ext cx="6557400" cy="42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http://circ.ahajournals.org/content/early/2017/06/15/CIR.0000000000000510</a:t>
            </a:r>
            <a:endParaRPr/>
          </a:p>
        </p:txBody>
      </p:sp>
    </p:spTree>
    <p:extLst>
      <p:ext uri="{BB962C8B-B14F-4D97-AF65-F5344CB8AC3E}">
        <p14:creationId xmlns:p14="http://schemas.microsoft.com/office/powerpoint/2010/main" val="2318107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9">
                                            <p:txEl>
                                              <p:pRg st="0" end="0"/>
                                            </p:txEl>
                                          </p:spTgt>
                                        </p:tgtEl>
                                        <p:attrNameLst>
                                          <p:attrName>style.visibility</p:attrName>
                                        </p:attrNameLst>
                                      </p:cBhvr>
                                      <p:to>
                                        <p:strVal val="visible"/>
                                      </p:to>
                                    </p:set>
                                    <p:animEffect transition="in" filter="fade">
                                      <p:cBhvr>
                                        <p:cTn id="7" dur="1"/>
                                        <p:tgtEl>
                                          <p:spTgt spid="21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9">
                                            <p:txEl>
                                              <p:pRg st="1" end="1"/>
                                            </p:txEl>
                                          </p:spTgt>
                                        </p:tgtEl>
                                        <p:attrNameLst>
                                          <p:attrName>style.visibility</p:attrName>
                                        </p:attrNameLst>
                                      </p:cBhvr>
                                      <p:to>
                                        <p:strVal val="visible"/>
                                      </p:to>
                                    </p:set>
                                    <p:animEffect transition="in" filter="fade">
                                      <p:cBhvr>
                                        <p:cTn id="12" dur="1"/>
                                        <p:tgtEl>
                                          <p:spTgt spid="21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9">
                                            <p:txEl>
                                              <p:pRg st="2" end="2"/>
                                            </p:txEl>
                                          </p:spTgt>
                                        </p:tgtEl>
                                        <p:attrNameLst>
                                          <p:attrName>style.visibility</p:attrName>
                                        </p:attrNameLst>
                                      </p:cBhvr>
                                      <p:to>
                                        <p:strVal val="visible"/>
                                      </p:to>
                                    </p:set>
                                    <p:animEffect transition="in" filter="fade">
                                      <p:cBhvr>
                                        <p:cTn id="17" dur="1"/>
                                        <p:tgtEl>
                                          <p:spTgt spid="21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44"/>
          <p:cNvSpPr txBox="1">
            <a:spLocks noGrp="1"/>
          </p:cNvSpPr>
          <p:nvPr>
            <p:ph type="title"/>
          </p:nvPr>
        </p:nvSpPr>
        <p:spPr>
          <a:xfrm>
            <a:off x="457200" y="205975"/>
            <a:ext cx="7487700"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Finnish Mental Hospital Study</a:t>
            </a:r>
            <a:endParaRPr/>
          </a:p>
        </p:txBody>
      </p:sp>
      <p:sp>
        <p:nvSpPr>
          <p:cNvPr id="226" name="Google Shape;226;p44"/>
          <p:cNvSpPr txBox="1">
            <a:spLocks noGrp="1"/>
          </p:cNvSpPr>
          <p:nvPr>
            <p:ph type="body" idx="1"/>
          </p:nvPr>
        </p:nvSpPr>
        <p:spPr>
          <a:xfrm>
            <a:off x="457200" y="971550"/>
            <a:ext cx="8292000" cy="3623100"/>
          </a:xfrm>
          <a:prstGeom prst="rect">
            <a:avLst/>
          </a:prstGeom>
        </p:spPr>
        <p:txBody>
          <a:bodyPr spcFirstLastPara="1" wrap="square" lIns="91425" tIns="91425" rIns="91425" bIns="91425" anchor="t" anchorCtr="0">
            <a:noAutofit/>
          </a:bodyPr>
          <a:lstStyle/>
          <a:p>
            <a:pPr marL="0" lvl="0" indent="0" rtl="0">
              <a:spcBef>
                <a:spcPts val="480"/>
              </a:spcBef>
              <a:spcAft>
                <a:spcPts val="0"/>
              </a:spcAft>
              <a:buNone/>
            </a:pPr>
            <a:r>
              <a:rPr lang="en" sz="2200"/>
              <a:t>"The Finnish Mental Hospital Study compared a diet high in polyunsaturated fat, mainly from soybean oil, with a diet high in saturated fat in 1222 patients at 2 psychiatric hospitals. In 1 hospital, the high polyunsaturated fat diet was given first, followed by the saturated fat diet; in the other hospital, the diets were given in the reverse order (</a:t>
            </a:r>
            <a:r>
              <a:rPr lang="en" sz="2200" i="1"/>
              <a:t>1222 patients; 6 years</a:t>
            </a:r>
            <a:r>
              <a:rPr lang="en" sz="2200"/>
              <a:t>)."</a:t>
            </a:r>
            <a:endParaRPr sz="2200"/>
          </a:p>
          <a:p>
            <a:pPr marL="457200" lvl="0" indent="-368300" rtl="0">
              <a:spcBef>
                <a:spcPts val="480"/>
              </a:spcBef>
              <a:spcAft>
                <a:spcPts val="0"/>
              </a:spcAft>
              <a:buSzPts val="2200"/>
              <a:buChar char="●"/>
            </a:pPr>
            <a:r>
              <a:rPr lang="en" sz="2200"/>
              <a:t>Non-blind &amp; conditions evaluated at different times.</a:t>
            </a:r>
            <a:endParaRPr sz="2200"/>
          </a:p>
          <a:p>
            <a:pPr marL="457200" lvl="0" indent="-368300" rtl="0">
              <a:spcBef>
                <a:spcPts val="0"/>
              </a:spcBef>
              <a:spcAft>
                <a:spcPts val="0"/>
              </a:spcAft>
              <a:buSzPts val="2200"/>
              <a:buChar char="●"/>
            </a:pPr>
            <a:r>
              <a:rPr lang="en" sz="2200"/>
              <a:t>"The amount of sugar in the diet varied by almost 50%."</a:t>
            </a:r>
            <a:endParaRPr sz="2200"/>
          </a:p>
          <a:p>
            <a:pPr marL="457200" lvl="0" indent="-368300">
              <a:spcBef>
                <a:spcPts val="0"/>
              </a:spcBef>
              <a:spcAft>
                <a:spcPts val="0"/>
              </a:spcAft>
              <a:buSzPts val="2200"/>
              <a:buChar char="●"/>
            </a:pPr>
            <a:r>
              <a:rPr lang="en" sz="2200"/>
              <a:t>"The use of psychiatric drugs with known cardiovascular side effects differed substantially between groups."</a:t>
            </a:r>
            <a:endParaRPr sz="2200"/>
          </a:p>
        </p:txBody>
      </p:sp>
      <p:sp>
        <p:nvSpPr>
          <p:cNvPr id="227" name="Google Shape;227;p44"/>
          <p:cNvSpPr txBox="1"/>
          <p:nvPr/>
        </p:nvSpPr>
        <p:spPr>
          <a:xfrm>
            <a:off x="1293300" y="4715400"/>
            <a:ext cx="6557400" cy="42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u="sng">
                <a:solidFill>
                  <a:schemeClr val="hlink"/>
                </a:solidFill>
                <a:hlinkClick r:id="rId3"/>
              </a:rPr>
              <a:t>http://circ.ahajournals.org/content/early/2017/06/15/CIR.0000000000000510</a:t>
            </a:r>
            <a:br>
              <a:rPr lang="en" sz="1000"/>
            </a:br>
            <a:r>
              <a:rPr lang="en" sz="1000" u="sng">
                <a:solidFill>
                  <a:schemeClr val="hlink"/>
                </a:solidFill>
                <a:hlinkClick r:id="rId4"/>
              </a:rPr>
              <a:t>http://wholehealthsource.blogspot.com/2009/07/finnish-mental-hospital-trial.html</a:t>
            </a:r>
            <a:endParaRPr sz="1000"/>
          </a:p>
        </p:txBody>
      </p:sp>
    </p:spTree>
    <p:extLst>
      <p:ext uri="{BB962C8B-B14F-4D97-AF65-F5344CB8AC3E}">
        <p14:creationId xmlns:p14="http://schemas.microsoft.com/office/powerpoint/2010/main" val="2036903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6">
                                            <p:txEl>
                                              <p:pRg st="0" end="0"/>
                                            </p:txEl>
                                          </p:spTgt>
                                        </p:tgtEl>
                                        <p:attrNameLst>
                                          <p:attrName>style.visibility</p:attrName>
                                        </p:attrNameLst>
                                      </p:cBhvr>
                                      <p:to>
                                        <p:strVal val="visible"/>
                                      </p:to>
                                    </p:set>
                                    <p:animEffect transition="in" filter="fade">
                                      <p:cBhvr>
                                        <p:cTn id="7" dur="1"/>
                                        <p:tgtEl>
                                          <p:spTgt spid="22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6">
                                            <p:txEl>
                                              <p:pRg st="1" end="1"/>
                                            </p:txEl>
                                          </p:spTgt>
                                        </p:tgtEl>
                                        <p:attrNameLst>
                                          <p:attrName>style.visibility</p:attrName>
                                        </p:attrNameLst>
                                      </p:cBhvr>
                                      <p:to>
                                        <p:strVal val="visible"/>
                                      </p:to>
                                    </p:set>
                                    <p:animEffect transition="in" filter="fade">
                                      <p:cBhvr>
                                        <p:cTn id="12" dur="1"/>
                                        <p:tgtEl>
                                          <p:spTgt spid="22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6">
                                            <p:txEl>
                                              <p:pRg st="2" end="2"/>
                                            </p:txEl>
                                          </p:spTgt>
                                        </p:tgtEl>
                                        <p:attrNameLst>
                                          <p:attrName>style.visibility</p:attrName>
                                        </p:attrNameLst>
                                      </p:cBhvr>
                                      <p:to>
                                        <p:strVal val="visible"/>
                                      </p:to>
                                    </p:set>
                                    <p:animEffect transition="in" filter="fade">
                                      <p:cBhvr>
                                        <p:cTn id="17" dur="1"/>
                                        <p:tgtEl>
                                          <p:spTgt spid="22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6">
                                            <p:txEl>
                                              <p:pRg st="3" end="3"/>
                                            </p:txEl>
                                          </p:spTgt>
                                        </p:tgtEl>
                                        <p:attrNameLst>
                                          <p:attrName>style.visibility</p:attrName>
                                        </p:attrNameLst>
                                      </p:cBhvr>
                                      <p:to>
                                        <p:strVal val="visible"/>
                                      </p:to>
                                    </p:set>
                                    <p:animEffect transition="in" filter="fade">
                                      <p:cBhvr>
                                        <p:cTn id="22" dur="1"/>
                                        <p:tgtEl>
                                          <p:spTgt spid="22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8"/>
          <p:cNvSpPr txBox="1">
            <a:spLocks noGrp="1"/>
          </p:cNvSpPr>
          <p:nvPr>
            <p:ph type="ctrTitle"/>
          </p:nvPr>
        </p:nvSpPr>
        <p:spPr>
          <a:prstGeom prst="rect">
            <a:avLst/>
          </a:prstGeom>
        </p:spPr>
        <p:txBody>
          <a:bodyPr spcFirstLastPara="1" wrap="square" lIns="91425" tIns="91425" rIns="91425" bIns="91425" anchor="b" anchorCtr="0">
            <a:noAutofit/>
          </a:bodyPr>
          <a:lstStyle/>
          <a:p>
            <a:pPr lvl="0"/>
            <a:r>
              <a:rPr lang="en" dirty="0"/>
              <a:t>Module 10</a:t>
            </a:r>
            <a:endParaRPr dirty="0"/>
          </a:p>
        </p:txBody>
      </p:sp>
      <p:sp>
        <p:nvSpPr>
          <p:cNvPr id="125" name="Google Shape;125;p28"/>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Decisions</a:t>
            </a:r>
            <a:endParaRPr/>
          </a:p>
        </p:txBody>
      </p:sp>
    </p:spTree>
    <p:extLst>
      <p:ext uri="{BB962C8B-B14F-4D97-AF65-F5344CB8AC3E}">
        <p14:creationId xmlns:p14="http://schemas.microsoft.com/office/powerpoint/2010/main" val="32221182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Announcements</a:t>
            </a:r>
            <a:endParaRPr/>
          </a:p>
        </p:txBody>
      </p:sp>
    </p:spTree>
    <p:extLst>
      <p:ext uri="{BB962C8B-B14F-4D97-AF65-F5344CB8AC3E}">
        <p14:creationId xmlns:p14="http://schemas.microsoft.com/office/powerpoint/2010/main" val="2140232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3"/>
          <p:cNvSpPr txBox="1">
            <a:spLocks noGrp="1"/>
          </p:cNvSpPr>
          <p:nvPr>
            <p:ph type="title"/>
          </p:nvPr>
        </p:nvSpPr>
        <p:spPr>
          <a:xfrm>
            <a:off x="457200" y="205975"/>
            <a:ext cx="76911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Confidence Interval for Prediction</a:t>
            </a:r>
            <a:endParaRPr/>
          </a:p>
        </p:txBody>
      </p:sp>
      <p:sp>
        <p:nvSpPr>
          <p:cNvPr id="178" name="Google Shape;178;p33"/>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81000" rtl="0">
              <a:spcBef>
                <a:spcPts val="0"/>
              </a:spcBef>
              <a:spcAft>
                <a:spcPts val="0"/>
              </a:spcAft>
              <a:buClr>
                <a:srgbClr val="3B7EA1"/>
              </a:buClr>
              <a:buSzPts val="2400"/>
              <a:buChar char="●"/>
            </a:pPr>
            <a:r>
              <a:rPr lang="en" b="1">
                <a:solidFill>
                  <a:srgbClr val="3B7EA1"/>
                </a:solidFill>
              </a:rPr>
              <a:t>Bootstrap the scatter plot</a:t>
            </a:r>
            <a:endParaRPr b="1">
              <a:solidFill>
                <a:srgbClr val="3B7EA1"/>
              </a:solidFill>
            </a:endParaRPr>
          </a:p>
          <a:p>
            <a:pPr marL="457200" lvl="0" indent="-381000" rtl="0">
              <a:spcBef>
                <a:spcPts val="0"/>
              </a:spcBef>
              <a:spcAft>
                <a:spcPts val="0"/>
              </a:spcAft>
              <a:buClr>
                <a:srgbClr val="3B7EA1"/>
              </a:buClr>
              <a:buSzPts val="2400"/>
              <a:buChar char="●"/>
            </a:pPr>
            <a:r>
              <a:rPr lang="en" b="1">
                <a:solidFill>
                  <a:srgbClr val="3B7EA1"/>
                </a:solidFill>
              </a:rPr>
              <a:t>Get a prediction for </a:t>
            </a:r>
            <a:r>
              <a:rPr lang="en" b="1" i="1">
                <a:solidFill>
                  <a:srgbClr val="3B7EA1"/>
                </a:solidFill>
              </a:rPr>
              <a:t>y</a:t>
            </a:r>
            <a:r>
              <a:rPr lang="en" b="1">
                <a:solidFill>
                  <a:srgbClr val="3B7EA1"/>
                </a:solidFill>
              </a:rPr>
              <a:t> using the regression line that goes through the resampled plot</a:t>
            </a:r>
            <a:endParaRPr>
              <a:solidFill>
                <a:srgbClr val="000000"/>
              </a:solidFill>
            </a:endParaRPr>
          </a:p>
          <a:p>
            <a:pPr marL="457200" lvl="0" indent="-381000" rtl="0">
              <a:spcBef>
                <a:spcPts val="0"/>
              </a:spcBef>
              <a:spcAft>
                <a:spcPts val="0"/>
              </a:spcAft>
              <a:buClr>
                <a:srgbClr val="000000"/>
              </a:buClr>
              <a:buSzPts val="2400"/>
              <a:buChar char="●"/>
            </a:pPr>
            <a:r>
              <a:rPr lang="en">
                <a:solidFill>
                  <a:srgbClr val="000000"/>
                </a:solidFill>
              </a:rPr>
              <a:t>Repeat the two steps above many times</a:t>
            </a:r>
            <a:endParaRPr>
              <a:solidFill>
                <a:srgbClr val="000000"/>
              </a:solidFill>
            </a:endParaRPr>
          </a:p>
          <a:p>
            <a:pPr marL="457200" lvl="0" indent="-381000" rtl="0">
              <a:spcBef>
                <a:spcPts val="0"/>
              </a:spcBef>
              <a:spcAft>
                <a:spcPts val="0"/>
              </a:spcAft>
              <a:buClr>
                <a:srgbClr val="000000"/>
              </a:buClr>
              <a:buSzPts val="2400"/>
              <a:buChar char="●"/>
            </a:pPr>
            <a:r>
              <a:rPr lang="en">
                <a:solidFill>
                  <a:srgbClr val="000000"/>
                </a:solidFill>
              </a:rPr>
              <a:t>Draw the empirical histogram of all the predictions.</a:t>
            </a:r>
            <a:endParaRPr>
              <a:solidFill>
                <a:srgbClr val="000000"/>
              </a:solidFill>
            </a:endParaRPr>
          </a:p>
          <a:p>
            <a:pPr marL="457200" lvl="0" indent="-381000" rtl="0">
              <a:spcBef>
                <a:spcPts val="0"/>
              </a:spcBef>
              <a:spcAft>
                <a:spcPts val="0"/>
              </a:spcAft>
              <a:buClr>
                <a:srgbClr val="000000"/>
              </a:buClr>
              <a:buSzPts val="2400"/>
              <a:buChar char="●"/>
            </a:pPr>
            <a:r>
              <a:rPr lang="en">
                <a:solidFill>
                  <a:srgbClr val="000000"/>
                </a:solidFill>
              </a:rPr>
              <a:t>Get the “middle 95%” interval.</a:t>
            </a:r>
            <a:endParaRPr>
              <a:solidFill>
                <a:srgbClr val="000000"/>
              </a:solidFill>
            </a:endParaRPr>
          </a:p>
          <a:p>
            <a:pPr marL="457200" lvl="0" indent="-381000" rtl="0">
              <a:spcBef>
                <a:spcPts val="0"/>
              </a:spcBef>
              <a:spcAft>
                <a:spcPts val="0"/>
              </a:spcAft>
              <a:buClr>
                <a:srgbClr val="000000"/>
              </a:buClr>
              <a:buSzPts val="2400"/>
              <a:buChar char="●"/>
            </a:pPr>
            <a:r>
              <a:rPr lang="en">
                <a:solidFill>
                  <a:srgbClr val="000000"/>
                </a:solidFill>
              </a:rPr>
              <a:t>That’s an approximate 95% confidence interval for the predicted value of </a:t>
            </a:r>
            <a:r>
              <a:rPr lang="en" i="1">
                <a:solidFill>
                  <a:srgbClr val="000000"/>
                </a:solidFill>
              </a:rPr>
              <a:t>y</a:t>
            </a:r>
            <a:r>
              <a:rPr lang="en">
                <a:solidFill>
                  <a:srgbClr val="000000"/>
                </a:solidFill>
              </a:rPr>
              <a:t>.</a:t>
            </a:r>
            <a:endParaRPr i="1">
              <a:solidFill>
                <a:srgbClr val="000000"/>
              </a:solidFill>
            </a:endParaRPr>
          </a:p>
        </p:txBody>
      </p:sp>
      <p:sp>
        <p:nvSpPr>
          <p:cNvPr id="179" name="Google Shape;179;p33"/>
          <p:cNvSpPr txBox="1"/>
          <p:nvPr/>
        </p:nvSpPr>
        <p:spPr>
          <a:xfrm>
            <a:off x="7403400" y="4128275"/>
            <a:ext cx="1316700" cy="50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3B7EA1"/>
                </a:solidFill>
              </a:rPr>
              <a:t>(Demo)</a:t>
            </a:r>
            <a:endParaRPr sz="2400">
              <a:solidFill>
                <a:srgbClr val="3B7EA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8">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2"/>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Decisions</a:t>
            </a:r>
            <a:endParaRPr/>
          </a:p>
        </p:txBody>
      </p:sp>
    </p:spTree>
    <p:extLst>
      <p:ext uri="{BB962C8B-B14F-4D97-AF65-F5344CB8AC3E}">
        <p14:creationId xmlns:p14="http://schemas.microsoft.com/office/powerpoint/2010/main" val="151975293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The Medical Diagnosis Problem</a:t>
            </a:r>
            <a:endParaRPr dirty="0"/>
          </a:p>
        </p:txBody>
      </p:sp>
      <p:sp>
        <p:nvSpPr>
          <p:cNvPr id="153" name="Google Shape;153;p33"/>
          <p:cNvSpPr txBox="1">
            <a:spLocks noGrp="1"/>
          </p:cNvSpPr>
          <p:nvPr>
            <p:ph type="body" idx="1"/>
          </p:nvPr>
        </p:nvSpPr>
        <p:spPr>
          <a:prstGeom prst="rect">
            <a:avLst/>
          </a:prstGeom>
        </p:spPr>
        <p:txBody>
          <a:bodyPr spcFirstLastPara="1" wrap="square" lIns="91425" tIns="91425" rIns="91425" bIns="91425" anchor="t" anchorCtr="0">
            <a:noAutofit/>
          </a:bodyPr>
          <a:lstStyle/>
          <a:p>
            <a:pPr marL="354013" indent="-342900"/>
            <a:r>
              <a:rPr lang="en-US" sz="2200" dirty="0"/>
              <a:t>Suppose there is a rare disease with a prevalence of 1/1000.</a:t>
            </a:r>
          </a:p>
          <a:p>
            <a:pPr marL="354013" indent="-342900"/>
            <a:r>
              <a:rPr lang="en-US" sz="2200" dirty="0"/>
              <a:t>Suppose that there is an imperfect test that indicates that you have the disease 99% of the time when you really do, and 5% of the time when you really don’t. </a:t>
            </a:r>
            <a:br>
              <a:rPr lang="en-US" sz="2200" dirty="0"/>
            </a:br>
            <a:endParaRPr lang="en-US" sz="2200" dirty="0"/>
          </a:p>
          <a:p>
            <a:pPr marL="354013" indent="-342900"/>
            <a:r>
              <a:rPr lang="en-US" sz="2200" i="1" dirty="0"/>
              <a:t>Q1: What is the probability that a randomly selected person in the population has the disease?</a:t>
            </a:r>
          </a:p>
          <a:p>
            <a:pPr marL="354013" indent="-342900"/>
            <a:r>
              <a:rPr lang="en-US" sz="2200" i="1" dirty="0"/>
              <a:t>A1: P(D) = 0.001. This is called the prior probability of disease.</a:t>
            </a:r>
          </a:p>
          <a:p>
            <a:pPr marL="354013" indent="-342900"/>
            <a:endParaRPr lang="en-US" sz="2200" dirty="0"/>
          </a:p>
        </p:txBody>
      </p:sp>
    </p:spTree>
    <p:extLst>
      <p:ext uri="{BB962C8B-B14F-4D97-AF65-F5344CB8AC3E}">
        <p14:creationId xmlns:p14="http://schemas.microsoft.com/office/powerpoint/2010/main" val="1330075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3">
                                            <p:txEl>
                                              <p:pRg st="0" end="0"/>
                                            </p:txEl>
                                          </p:spTgt>
                                        </p:tgtEl>
                                        <p:attrNameLst>
                                          <p:attrName>style.visibility</p:attrName>
                                        </p:attrNameLst>
                                      </p:cBhvr>
                                      <p:to>
                                        <p:strVal val="visible"/>
                                      </p:to>
                                    </p:set>
                                    <p:animEffect transition="in" filter="fade">
                                      <p:cBhvr>
                                        <p:cTn id="7" dur="1"/>
                                        <p:tgtEl>
                                          <p:spTgt spid="15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xEl>
                                              <p:pRg st="1" end="1"/>
                                            </p:txEl>
                                          </p:spTgt>
                                        </p:tgtEl>
                                        <p:attrNameLst>
                                          <p:attrName>style.visibility</p:attrName>
                                        </p:attrNameLst>
                                      </p:cBhvr>
                                      <p:to>
                                        <p:strVal val="visible"/>
                                      </p:to>
                                    </p:set>
                                    <p:animEffect transition="in" filter="fade">
                                      <p:cBhvr>
                                        <p:cTn id="12" dur="1"/>
                                        <p:tgtEl>
                                          <p:spTgt spid="15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3">
                                            <p:txEl>
                                              <p:pRg st="2" end="2"/>
                                            </p:txEl>
                                          </p:spTgt>
                                        </p:tgtEl>
                                        <p:attrNameLst>
                                          <p:attrName>style.visibility</p:attrName>
                                        </p:attrNameLst>
                                      </p:cBhvr>
                                      <p:to>
                                        <p:strVal val="visible"/>
                                      </p:to>
                                    </p:set>
                                    <p:animEffect transition="in" filter="fade">
                                      <p:cBhvr>
                                        <p:cTn id="17" dur="1"/>
                                        <p:tgtEl>
                                          <p:spTgt spid="15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3">
                                            <p:txEl>
                                              <p:pRg st="3" end="3"/>
                                            </p:txEl>
                                          </p:spTgt>
                                        </p:tgtEl>
                                        <p:attrNameLst>
                                          <p:attrName>style.visibility</p:attrName>
                                        </p:attrNameLst>
                                      </p:cBhvr>
                                      <p:to>
                                        <p:strVal val="visible"/>
                                      </p:to>
                                    </p:set>
                                    <p:animEffect transition="in" filter="fade">
                                      <p:cBhvr>
                                        <p:cTn id="22" dur="1"/>
                                        <p:tgtEl>
                                          <p:spTgt spid="15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The Medical Diagnosis Problem</a:t>
            </a:r>
            <a:endParaRPr dirty="0"/>
          </a:p>
        </p:txBody>
      </p:sp>
      <p:sp>
        <p:nvSpPr>
          <p:cNvPr id="153" name="Google Shape;153;p33"/>
          <p:cNvSpPr txBox="1">
            <a:spLocks noGrp="1"/>
          </p:cNvSpPr>
          <p:nvPr>
            <p:ph type="body" idx="1"/>
          </p:nvPr>
        </p:nvSpPr>
        <p:spPr>
          <a:prstGeom prst="rect">
            <a:avLst/>
          </a:prstGeom>
        </p:spPr>
        <p:txBody>
          <a:bodyPr spcFirstLastPara="1" wrap="square" lIns="91425" tIns="91425" rIns="91425" bIns="91425" anchor="t" anchorCtr="0">
            <a:noAutofit/>
          </a:bodyPr>
          <a:lstStyle/>
          <a:p>
            <a:pPr marL="354013" indent="-342900"/>
            <a:r>
              <a:rPr lang="en-US" sz="2200" dirty="0"/>
              <a:t>Suppose there is a rare disease with a prevalence of 1/1000.</a:t>
            </a:r>
          </a:p>
          <a:p>
            <a:pPr marL="354013" indent="-342900"/>
            <a:r>
              <a:rPr lang="en-US" sz="2200" dirty="0"/>
              <a:t>Suppose that there is an imperfect test that indicates that you have the disease 99% of the time when you really do, and 5% of the time when you really don’t. </a:t>
            </a:r>
            <a:br>
              <a:rPr lang="en-US" sz="2200" dirty="0"/>
            </a:br>
            <a:endParaRPr lang="en-US" sz="2200" dirty="0"/>
          </a:p>
          <a:p>
            <a:pPr marL="354013" indent="-342900"/>
            <a:r>
              <a:rPr lang="en-US" sz="2200" i="1" dirty="0"/>
              <a:t>Q2: What is the probability that a randomly selected person tests positive if they do have the disease? </a:t>
            </a:r>
          </a:p>
          <a:p>
            <a:pPr marL="354013" indent="-342900"/>
            <a:r>
              <a:rPr lang="en-US" sz="2200" i="1" dirty="0"/>
              <a:t>A2: P(TP|D) = 0.99. This is the likelihood of testing positive given that you have the disease.</a:t>
            </a:r>
          </a:p>
          <a:p>
            <a:pPr marL="354013" indent="-342900"/>
            <a:endParaRPr lang="en-US" sz="2200" dirty="0"/>
          </a:p>
        </p:txBody>
      </p:sp>
    </p:spTree>
    <p:extLst>
      <p:ext uri="{BB962C8B-B14F-4D97-AF65-F5344CB8AC3E}">
        <p14:creationId xmlns:p14="http://schemas.microsoft.com/office/powerpoint/2010/main" val="78659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3">
                                            <p:txEl>
                                              <p:pRg st="2" end="2"/>
                                            </p:txEl>
                                          </p:spTgt>
                                        </p:tgtEl>
                                        <p:attrNameLst>
                                          <p:attrName>style.visibility</p:attrName>
                                        </p:attrNameLst>
                                      </p:cBhvr>
                                      <p:to>
                                        <p:strVal val="visible"/>
                                      </p:to>
                                    </p:set>
                                    <p:animEffect transition="in" filter="fade">
                                      <p:cBhvr>
                                        <p:cTn id="7" dur="1"/>
                                        <p:tgtEl>
                                          <p:spTgt spid="15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xEl>
                                              <p:pRg st="3" end="3"/>
                                            </p:txEl>
                                          </p:spTgt>
                                        </p:tgtEl>
                                        <p:attrNameLst>
                                          <p:attrName>style.visibility</p:attrName>
                                        </p:attrNameLst>
                                      </p:cBhvr>
                                      <p:to>
                                        <p:strVal val="visible"/>
                                      </p:to>
                                    </p:set>
                                    <p:animEffect transition="in" filter="fade">
                                      <p:cBhvr>
                                        <p:cTn id="12" dur="1"/>
                                        <p:tgtEl>
                                          <p:spTgt spid="15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The Medical Diagnosis Problem</a:t>
            </a:r>
            <a:endParaRPr dirty="0"/>
          </a:p>
        </p:txBody>
      </p:sp>
      <p:sp>
        <p:nvSpPr>
          <p:cNvPr id="153" name="Google Shape;153;p33"/>
          <p:cNvSpPr txBox="1">
            <a:spLocks noGrp="1"/>
          </p:cNvSpPr>
          <p:nvPr>
            <p:ph type="body" idx="1"/>
          </p:nvPr>
        </p:nvSpPr>
        <p:spPr>
          <a:prstGeom prst="rect">
            <a:avLst/>
          </a:prstGeom>
        </p:spPr>
        <p:txBody>
          <a:bodyPr spcFirstLastPara="1" wrap="square" lIns="91425" tIns="91425" rIns="91425" bIns="91425" anchor="t" anchorCtr="0">
            <a:noAutofit/>
          </a:bodyPr>
          <a:lstStyle/>
          <a:p>
            <a:pPr marL="354013" indent="-342900"/>
            <a:r>
              <a:rPr lang="en-US" sz="2200" dirty="0"/>
              <a:t>Suppose there is a rare disease with a prevalence of 1/1000.</a:t>
            </a:r>
          </a:p>
          <a:p>
            <a:pPr marL="354013" indent="-342900"/>
            <a:r>
              <a:rPr lang="en-US" sz="2200" dirty="0"/>
              <a:t>Suppose that there is an imperfect test that indicates that you have the disease 99% of the time when you really do, and 5% of the time when you really don’t. </a:t>
            </a:r>
            <a:br>
              <a:rPr lang="en-US" sz="2200" dirty="0"/>
            </a:br>
            <a:endParaRPr lang="en-US" sz="2200" dirty="0"/>
          </a:p>
          <a:p>
            <a:pPr marL="354013" indent="-342900"/>
            <a:r>
              <a:rPr lang="en-US" sz="2200" i="1" dirty="0"/>
              <a:t>Q3: What is the probability that a randomly selected person tests positive if they do not have the disease (are healthy)? </a:t>
            </a:r>
          </a:p>
          <a:p>
            <a:pPr marL="354013" indent="-342900"/>
            <a:r>
              <a:rPr lang="en-US" sz="2200" i="1" dirty="0"/>
              <a:t>A3: P(TP|H)=0.05. This is the </a:t>
            </a:r>
            <a:r>
              <a:rPr lang="en-US" sz="2200" dirty="0"/>
              <a:t>false positive rate </a:t>
            </a:r>
            <a:r>
              <a:rPr lang="en-US" sz="2200" i="1" dirty="0"/>
              <a:t>of the test. It is the likelihood of testing positive given that you do not have the disease.</a:t>
            </a:r>
          </a:p>
        </p:txBody>
      </p:sp>
    </p:spTree>
    <p:extLst>
      <p:ext uri="{BB962C8B-B14F-4D97-AF65-F5344CB8AC3E}">
        <p14:creationId xmlns:p14="http://schemas.microsoft.com/office/powerpoint/2010/main" val="2102157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3">
                                            <p:txEl>
                                              <p:pRg st="2" end="2"/>
                                            </p:txEl>
                                          </p:spTgt>
                                        </p:tgtEl>
                                        <p:attrNameLst>
                                          <p:attrName>style.visibility</p:attrName>
                                        </p:attrNameLst>
                                      </p:cBhvr>
                                      <p:to>
                                        <p:strVal val="visible"/>
                                      </p:to>
                                    </p:set>
                                    <p:animEffect transition="in" filter="fade">
                                      <p:cBhvr>
                                        <p:cTn id="7" dur="1"/>
                                        <p:tgtEl>
                                          <p:spTgt spid="15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xEl>
                                              <p:pRg st="3" end="3"/>
                                            </p:txEl>
                                          </p:spTgt>
                                        </p:tgtEl>
                                        <p:attrNameLst>
                                          <p:attrName>style.visibility</p:attrName>
                                        </p:attrNameLst>
                                      </p:cBhvr>
                                      <p:to>
                                        <p:strVal val="visible"/>
                                      </p:to>
                                    </p:set>
                                    <p:animEffect transition="in" filter="fade">
                                      <p:cBhvr>
                                        <p:cTn id="12" dur="1"/>
                                        <p:tgtEl>
                                          <p:spTgt spid="15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The Medical Diagnosis Problem</a:t>
            </a:r>
            <a:endParaRPr dirty="0"/>
          </a:p>
        </p:txBody>
      </p:sp>
      <p:sp>
        <p:nvSpPr>
          <p:cNvPr id="153" name="Google Shape;153;p33"/>
          <p:cNvSpPr txBox="1">
            <a:spLocks noGrp="1"/>
          </p:cNvSpPr>
          <p:nvPr>
            <p:ph type="body" idx="1"/>
          </p:nvPr>
        </p:nvSpPr>
        <p:spPr>
          <a:prstGeom prst="rect">
            <a:avLst/>
          </a:prstGeom>
        </p:spPr>
        <p:txBody>
          <a:bodyPr spcFirstLastPara="1" wrap="square" lIns="91425" tIns="91425" rIns="91425" bIns="91425" anchor="t" anchorCtr="0">
            <a:noAutofit/>
          </a:bodyPr>
          <a:lstStyle/>
          <a:p>
            <a:pPr marL="354013" indent="-342900"/>
            <a:r>
              <a:rPr lang="en-US" sz="2200" dirty="0"/>
              <a:t>Suppose there is a rare disease with a prevalence of 1/1000.</a:t>
            </a:r>
          </a:p>
          <a:p>
            <a:pPr marL="354013" indent="-342900"/>
            <a:r>
              <a:rPr lang="en-US" sz="2200" dirty="0"/>
              <a:t>Suppose that there is an imperfect test that indicates that you have the disease 99% of the time when you really do, and 5% of the time when you really don’t. </a:t>
            </a:r>
            <a:br>
              <a:rPr lang="en-US" sz="2200" dirty="0"/>
            </a:br>
            <a:endParaRPr lang="en-US" sz="2200" dirty="0"/>
          </a:p>
          <a:p>
            <a:pPr marL="354013" indent="-342900"/>
            <a:r>
              <a:rPr lang="en-US" sz="2200" i="1" dirty="0"/>
              <a:t>Q4: What is the probability that a randomly selected person is healthy and tests positive?</a:t>
            </a:r>
            <a:endParaRPr lang="en-US" sz="2200" dirty="0"/>
          </a:p>
        </p:txBody>
      </p:sp>
    </p:spTree>
    <p:extLst>
      <p:ext uri="{BB962C8B-B14F-4D97-AF65-F5344CB8AC3E}">
        <p14:creationId xmlns:p14="http://schemas.microsoft.com/office/powerpoint/2010/main" val="2482909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3">
                                            <p:txEl>
                                              <p:pRg st="2" end="2"/>
                                            </p:txEl>
                                          </p:spTgt>
                                        </p:tgtEl>
                                        <p:attrNameLst>
                                          <p:attrName>style.visibility</p:attrName>
                                        </p:attrNameLst>
                                      </p:cBhvr>
                                      <p:to>
                                        <p:strVal val="visible"/>
                                      </p:to>
                                    </p:set>
                                    <p:animEffect transition="in" filter="fade">
                                      <p:cBhvr>
                                        <p:cTn id="7" dur="1"/>
                                        <p:tgtEl>
                                          <p:spTgt spid="15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Conditional Probability Tree</a:t>
            </a:r>
            <a:endParaRPr dirty="0"/>
          </a:p>
        </p:txBody>
      </p:sp>
      <p:sp>
        <p:nvSpPr>
          <p:cNvPr id="2" name="Oval 1"/>
          <p:cNvSpPr/>
          <p:nvPr/>
        </p:nvSpPr>
        <p:spPr>
          <a:xfrm>
            <a:off x="383627" y="25885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p:cNvSpPr/>
          <p:nvPr/>
        </p:nvSpPr>
        <p:spPr>
          <a:xfrm>
            <a:off x="1692165" y="16744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6" name="Oval 5"/>
          <p:cNvSpPr/>
          <p:nvPr/>
        </p:nvSpPr>
        <p:spPr>
          <a:xfrm>
            <a:off x="1692164" y="335691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7" name="Straight Arrow Connector 6"/>
          <p:cNvCxnSpPr>
            <a:stCxn id="2" idx="7"/>
            <a:endCxn id="5" idx="2"/>
          </p:cNvCxnSpPr>
          <p:nvPr/>
        </p:nvCxnSpPr>
        <p:spPr>
          <a:xfrm flipV="1">
            <a:off x="961584" y="1981151"/>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2" idx="5"/>
            <a:endCxn id="6" idx="2"/>
          </p:cNvCxnSpPr>
          <p:nvPr/>
        </p:nvCxnSpPr>
        <p:spPr>
          <a:xfrm>
            <a:off x="961584" y="3112208"/>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P(D)</a:t>
            </a:r>
          </a:p>
        </p:txBody>
      </p:sp>
      <p:sp>
        <p:nvSpPr>
          <p:cNvPr id="17" name="Rectangle 16"/>
          <p:cNvSpPr/>
          <p:nvPr/>
        </p:nvSpPr>
        <p:spPr>
          <a:xfrm>
            <a:off x="641703" y="3413527"/>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P(H)</a:t>
            </a:r>
          </a:p>
        </p:txBody>
      </p:sp>
      <p:sp>
        <p:nvSpPr>
          <p:cNvPr id="20" name="Oval 19"/>
          <p:cNvSpPr/>
          <p:nvPr/>
        </p:nvSpPr>
        <p:spPr>
          <a:xfrm>
            <a:off x="3039083" y="12857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21" name="Oval 20"/>
          <p:cNvSpPr/>
          <p:nvPr/>
        </p:nvSpPr>
        <p:spPr>
          <a:xfrm>
            <a:off x="3039083" y="207377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2" name="Straight Arrow Connector 21"/>
          <p:cNvCxnSpPr>
            <a:stCxn id="5" idx="7"/>
          </p:cNvCxnSpPr>
          <p:nvPr/>
        </p:nvCxnSpPr>
        <p:spPr>
          <a:xfrm flipV="1">
            <a:off x="2270122" y="1592519"/>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6" name="Straight Arrow Connector 335"/>
          <p:cNvCxnSpPr>
            <a:stCxn id="5" idx="5"/>
            <a:endCxn id="21" idx="2"/>
          </p:cNvCxnSpPr>
          <p:nvPr/>
        </p:nvCxnSpPr>
        <p:spPr>
          <a:xfrm>
            <a:off x="2270122" y="2198041"/>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39" name="Rectangle 338"/>
          <p:cNvSpPr/>
          <p:nvPr/>
        </p:nvSpPr>
        <p:spPr>
          <a:xfrm>
            <a:off x="2072131" y="1273180"/>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P(TP|D)</a:t>
            </a:r>
            <a:endParaRPr lang="en-US" dirty="0">
              <a:solidFill>
                <a:schemeClr val="tx1"/>
              </a:solidFill>
            </a:endParaRPr>
          </a:p>
        </p:txBody>
      </p:sp>
      <p:sp>
        <p:nvSpPr>
          <p:cNvPr id="340" name="Rectangle 339"/>
          <p:cNvSpPr/>
          <p:nvPr/>
        </p:nvSpPr>
        <p:spPr>
          <a:xfrm>
            <a:off x="2072131" y="22684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P(TN|D)</a:t>
            </a:r>
            <a:endParaRPr lang="en-US" dirty="0">
              <a:solidFill>
                <a:schemeClr val="tx1"/>
              </a:solidFill>
            </a:endParaRPr>
          </a:p>
        </p:txBody>
      </p:sp>
      <p:sp>
        <p:nvSpPr>
          <p:cNvPr id="341" name="Oval 340"/>
          <p:cNvSpPr/>
          <p:nvPr/>
        </p:nvSpPr>
        <p:spPr>
          <a:xfrm>
            <a:off x="3065934" y="3014818"/>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342" name="Oval 341"/>
          <p:cNvSpPr/>
          <p:nvPr/>
        </p:nvSpPr>
        <p:spPr>
          <a:xfrm>
            <a:off x="3052508" y="376015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343" name="Straight Arrow Connector 342"/>
          <p:cNvCxnSpPr>
            <a:stCxn id="6" idx="7"/>
            <a:endCxn id="341" idx="2"/>
          </p:cNvCxnSpPr>
          <p:nvPr/>
        </p:nvCxnSpPr>
        <p:spPr>
          <a:xfrm flipV="1">
            <a:off x="2270121" y="3321547"/>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4" name="Straight Arrow Connector 343"/>
          <p:cNvCxnSpPr>
            <a:stCxn id="6" idx="5"/>
            <a:endCxn id="342" idx="2"/>
          </p:cNvCxnSpPr>
          <p:nvPr/>
        </p:nvCxnSpPr>
        <p:spPr>
          <a:xfrm>
            <a:off x="2270121" y="3880535"/>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45" name="Rectangle 344"/>
          <p:cNvSpPr/>
          <p:nvPr/>
        </p:nvSpPr>
        <p:spPr>
          <a:xfrm>
            <a:off x="2098982" y="297208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P(TP|H)</a:t>
            </a:r>
            <a:endParaRPr lang="en-US" dirty="0">
              <a:solidFill>
                <a:schemeClr val="tx1"/>
              </a:solidFill>
            </a:endParaRPr>
          </a:p>
        </p:txBody>
      </p:sp>
      <p:sp>
        <p:nvSpPr>
          <p:cNvPr id="346" name="Rectangle 345"/>
          <p:cNvSpPr/>
          <p:nvPr/>
        </p:nvSpPr>
        <p:spPr>
          <a:xfrm>
            <a:off x="2098982" y="398837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P(TN|H)</a:t>
            </a:r>
            <a:endParaRPr lang="en-US" dirty="0">
              <a:solidFill>
                <a:schemeClr val="tx1"/>
              </a:solidFill>
            </a:endParaRPr>
          </a:p>
        </p:txBody>
      </p:sp>
      <p:sp>
        <p:nvSpPr>
          <p:cNvPr id="360" name="Google Shape;153;p33"/>
          <p:cNvSpPr txBox="1">
            <a:spLocks noGrp="1"/>
          </p:cNvSpPr>
          <p:nvPr>
            <p:ph type="body" idx="1"/>
          </p:nvPr>
        </p:nvSpPr>
        <p:spPr>
          <a:xfrm>
            <a:off x="4485163" y="1083768"/>
            <a:ext cx="4582630" cy="3623100"/>
          </a:xfrm>
          <a:prstGeom prst="rect">
            <a:avLst/>
          </a:prstGeom>
        </p:spPr>
        <p:txBody>
          <a:bodyPr spcFirstLastPara="1" wrap="square" lIns="91425" tIns="91425" rIns="91425" bIns="91425" anchor="t" anchorCtr="0">
            <a:noAutofit/>
          </a:bodyPr>
          <a:lstStyle/>
          <a:p>
            <a:pPr marL="354013" indent="-342900"/>
            <a:r>
              <a:rPr lang="en-US" sz="2000" dirty="0"/>
              <a:t>Suppose there is a rare disease with a prevalence of 1/1000.</a:t>
            </a:r>
          </a:p>
          <a:p>
            <a:pPr marL="354013" indent="-342900"/>
            <a:r>
              <a:rPr lang="en-US" sz="2000" dirty="0"/>
              <a:t>Suppose that there is an imperfect test that indicates that you have the disease 99% of the time when you really do, and 5% of the time when you really don’t. </a:t>
            </a:r>
          </a:p>
        </p:txBody>
      </p:sp>
    </p:spTree>
    <p:extLst>
      <p:ext uri="{BB962C8B-B14F-4D97-AF65-F5344CB8AC3E}">
        <p14:creationId xmlns:p14="http://schemas.microsoft.com/office/powerpoint/2010/main" val="3285048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3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4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4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4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4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3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4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45"/>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14" grpId="0"/>
      <p:bldP spid="17" grpId="0"/>
      <p:bldP spid="20" grpId="0" animBg="1"/>
      <p:bldP spid="21" grpId="0" animBg="1"/>
      <p:bldP spid="339" grpId="0"/>
      <p:bldP spid="340" grpId="0"/>
      <p:bldP spid="341" grpId="0" animBg="1"/>
      <p:bldP spid="342" grpId="0" animBg="1"/>
      <p:bldP spid="345" grpId="0"/>
      <p:bldP spid="346"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Conditional Probability Tree</a:t>
            </a:r>
            <a:endParaRPr dirty="0"/>
          </a:p>
        </p:txBody>
      </p:sp>
      <p:sp>
        <p:nvSpPr>
          <p:cNvPr id="2" name="Oval 1"/>
          <p:cNvSpPr/>
          <p:nvPr/>
        </p:nvSpPr>
        <p:spPr>
          <a:xfrm>
            <a:off x="383627" y="25885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p:cNvSpPr/>
          <p:nvPr/>
        </p:nvSpPr>
        <p:spPr>
          <a:xfrm>
            <a:off x="1692165" y="16744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6" name="Oval 5"/>
          <p:cNvSpPr/>
          <p:nvPr/>
        </p:nvSpPr>
        <p:spPr>
          <a:xfrm>
            <a:off x="1692164" y="335691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7" name="Straight Arrow Connector 6"/>
          <p:cNvCxnSpPr>
            <a:stCxn id="2" idx="7"/>
            <a:endCxn id="5" idx="2"/>
          </p:cNvCxnSpPr>
          <p:nvPr/>
        </p:nvCxnSpPr>
        <p:spPr>
          <a:xfrm flipV="1">
            <a:off x="961584" y="1981151"/>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2" idx="5"/>
            <a:endCxn id="6" idx="2"/>
          </p:cNvCxnSpPr>
          <p:nvPr/>
        </p:nvCxnSpPr>
        <p:spPr>
          <a:xfrm>
            <a:off x="961584" y="3112208"/>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7" name="Rectangle 16"/>
          <p:cNvSpPr/>
          <p:nvPr/>
        </p:nvSpPr>
        <p:spPr>
          <a:xfrm>
            <a:off x="655267" y="338190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20" name="Oval 19"/>
          <p:cNvSpPr/>
          <p:nvPr/>
        </p:nvSpPr>
        <p:spPr>
          <a:xfrm>
            <a:off x="3039083" y="12857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21" name="Oval 20"/>
          <p:cNvSpPr/>
          <p:nvPr/>
        </p:nvSpPr>
        <p:spPr>
          <a:xfrm>
            <a:off x="3039083" y="207377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2" name="Straight Arrow Connector 21"/>
          <p:cNvCxnSpPr>
            <a:stCxn id="5" idx="7"/>
          </p:cNvCxnSpPr>
          <p:nvPr/>
        </p:nvCxnSpPr>
        <p:spPr>
          <a:xfrm flipV="1">
            <a:off x="2270122" y="1592519"/>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6" name="Straight Arrow Connector 335"/>
          <p:cNvCxnSpPr>
            <a:stCxn id="5" idx="5"/>
            <a:endCxn id="21" idx="2"/>
          </p:cNvCxnSpPr>
          <p:nvPr/>
        </p:nvCxnSpPr>
        <p:spPr>
          <a:xfrm>
            <a:off x="2270122" y="2198041"/>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39" name="Rectangle 338"/>
          <p:cNvSpPr/>
          <p:nvPr/>
        </p:nvSpPr>
        <p:spPr>
          <a:xfrm>
            <a:off x="2085557" y="13467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340" name="Rectangle 339"/>
          <p:cNvSpPr/>
          <p:nvPr/>
        </p:nvSpPr>
        <p:spPr>
          <a:xfrm>
            <a:off x="2085557" y="22159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341" name="Oval 340"/>
          <p:cNvSpPr/>
          <p:nvPr/>
        </p:nvSpPr>
        <p:spPr>
          <a:xfrm>
            <a:off x="3065934" y="3014818"/>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342" name="Oval 341"/>
          <p:cNvSpPr/>
          <p:nvPr/>
        </p:nvSpPr>
        <p:spPr>
          <a:xfrm>
            <a:off x="3052508" y="376015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343" name="Straight Arrow Connector 342"/>
          <p:cNvCxnSpPr>
            <a:stCxn id="6" idx="7"/>
            <a:endCxn id="341" idx="2"/>
          </p:cNvCxnSpPr>
          <p:nvPr/>
        </p:nvCxnSpPr>
        <p:spPr>
          <a:xfrm flipV="1">
            <a:off x="2270121" y="3321547"/>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4" name="Straight Arrow Connector 343"/>
          <p:cNvCxnSpPr>
            <a:stCxn id="6" idx="5"/>
            <a:endCxn id="342" idx="2"/>
          </p:cNvCxnSpPr>
          <p:nvPr/>
        </p:nvCxnSpPr>
        <p:spPr>
          <a:xfrm>
            <a:off x="2270121" y="3880535"/>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45" name="Rectangle 344"/>
          <p:cNvSpPr/>
          <p:nvPr/>
        </p:nvSpPr>
        <p:spPr>
          <a:xfrm>
            <a:off x="2098982" y="304565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346" name="Rectangle 345"/>
          <p:cNvSpPr/>
          <p:nvPr/>
        </p:nvSpPr>
        <p:spPr>
          <a:xfrm>
            <a:off x="2098982" y="390416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360" name="Google Shape;153;p33"/>
          <p:cNvSpPr txBox="1">
            <a:spLocks noGrp="1"/>
          </p:cNvSpPr>
          <p:nvPr>
            <p:ph type="body" idx="1"/>
          </p:nvPr>
        </p:nvSpPr>
        <p:spPr>
          <a:xfrm>
            <a:off x="4485163" y="1083768"/>
            <a:ext cx="4582630" cy="3623100"/>
          </a:xfrm>
          <a:prstGeom prst="rect">
            <a:avLst/>
          </a:prstGeom>
        </p:spPr>
        <p:txBody>
          <a:bodyPr spcFirstLastPara="1" wrap="square" lIns="91425" tIns="91425" rIns="91425" bIns="91425" anchor="t" anchorCtr="0">
            <a:noAutofit/>
          </a:bodyPr>
          <a:lstStyle/>
          <a:p>
            <a:pPr marL="354013" indent="-342900"/>
            <a:r>
              <a:rPr lang="en-US" sz="2000" dirty="0"/>
              <a:t>Suppose there is a rare disease with a prevalence of 1/1000.</a:t>
            </a:r>
          </a:p>
          <a:p>
            <a:pPr marL="354013" indent="-342900"/>
            <a:r>
              <a:rPr lang="en-US" sz="2000" dirty="0"/>
              <a:t>Suppose that there is an imperfect test that indicates that you have the disease 99% of the time when you really do, and 5% of the time when you really don’t. </a:t>
            </a:r>
          </a:p>
        </p:txBody>
      </p:sp>
      <p:sp>
        <p:nvSpPr>
          <p:cNvPr id="29" name="Rectangle 28"/>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P(D)</a:t>
            </a:r>
          </a:p>
        </p:txBody>
      </p:sp>
      <p:sp>
        <p:nvSpPr>
          <p:cNvPr id="30" name="Rectangle 29"/>
          <p:cNvSpPr/>
          <p:nvPr/>
        </p:nvSpPr>
        <p:spPr>
          <a:xfrm>
            <a:off x="641703" y="3413527"/>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P(H)</a:t>
            </a:r>
          </a:p>
        </p:txBody>
      </p:sp>
      <p:sp>
        <p:nvSpPr>
          <p:cNvPr id="31" name="Rectangle 30"/>
          <p:cNvSpPr/>
          <p:nvPr/>
        </p:nvSpPr>
        <p:spPr>
          <a:xfrm>
            <a:off x="2072131" y="1273180"/>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P(TP|D)</a:t>
            </a:r>
            <a:endParaRPr lang="en-US" dirty="0">
              <a:solidFill>
                <a:schemeClr val="tx1"/>
              </a:solidFill>
            </a:endParaRPr>
          </a:p>
        </p:txBody>
      </p:sp>
      <p:sp>
        <p:nvSpPr>
          <p:cNvPr id="32" name="Rectangle 31"/>
          <p:cNvSpPr/>
          <p:nvPr/>
        </p:nvSpPr>
        <p:spPr>
          <a:xfrm>
            <a:off x="2072131" y="22684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P(TN|D)</a:t>
            </a:r>
            <a:endParaRPr lang="en-US" dirty="0">
              <a:solidFill>
                <a:schemeClr val="tx1"/>
              </a:solidFill>
            </a:endParaRPr>
          </a:p>
        </p:txBody>
      </p:sp>
      <p:sp>
        <p:nvSpPr>
          <p:cNvPr id="33" name="Rectangle 32"/>
          <p:cNvSpPr/>
          <p:nvPr/>
        </p:nvSpPr>
        <p:spPr>
          <a:xfrm>
            <a:off x="2098982" y="297208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P(TP|H)</a:t>
            </a:r>
            <a:endParaRPr lang="en-US" dirty="0">
              <a:solidFill>
                <a:schemeClr val="tx1"/>
              </a:solidFill>
            </a:endParaRPr>
          </a:p>
        </p:txBody>
      </p:sp>
      <p:sp>
        <p:nvSpPr>
          <p:cNvPr id="34" name="Rectangle 33"/>
          <p:cNvSpPr/>
          <p:nvPr/>
        </p:nvSpPr>
        <p:spPr>
          <a:xfrm>
            <a:off x="2098982" y="398837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P(TN|H)</a:t>
            </a:r>
            <a:endParaRPr lang="en-US" dirty="0">
              <a:solidFill>
                <a:schemeClr val="tx1"/>
              </a:solidFill>
            </a:endParaRPr>
          </a:p>
        </p:txBody>
      </p:sp>
    </p:spTree>
    <p:extLst>
      <p:ext uri="{BB962C8B-B14F-4D97-AF65-F5344CB8AC3E}">
        <p14:creationId xmlns:p14="http://schemas.microsoft.com/office/powerpoint/2010/main" val="2451258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xit" presetSubtype="0" fill="hold" grpId="0" nodeType="withEffect">
                                  <p:stCondLst>
                                    <p:cond delay="0"/>
                                  </p:stCondLst>
                                  <p:childTnLst>
                                    <p:set>
                                      <p:cBhvr>
                                        <p:cTn id="14" dur="1" fill="hold">
                                          <p:stCondLst>
                                            <p:cond delay="0"/>
                                          </p:stCondLst>
                                        </p:cTn>
                                        <p:tgtEl>
                                          <p:spTgt spid="30"/>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39"/>
                                        </p:tgtEl>
                                        <p:attrNameLst>
                                          <p:attrName>style.visibility</p:attrName>
                                        </p:attrNameLst>
                                      </p:cBhvr>
                                      <p:to>
                                        <p:strVal val="visible"/>
                                      </p:to>
                                    </p:set>
                                  </p:childTnLst>
                                </p:cTn>
                              </p:par>
                              <p:par>
                                <p:cTn id="19" presetID="1" presetClass="exit"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40"/>
                                        </p:tgtEl>
                                        <p:attrNameLst>
                                          <p:attrName>style.visibility</p:attrName>
                                        </p:attrNameLst>
                                      </p:cBhvr>
                                      <p:to>
                                        <p:strVal val="visible"/>
                                      </p:to>
                                    </p:set>
                                  </p:childTnLst>
                                </p:cTn>
                              </p:par>
                              <p:par>
                                <p:cTn id="25" presetID="1" presetClass="exit" presetSubtype="0" fill="hold" grpId="0" nodeType="withEffect">
                                  <p:stCondLst>
                                    <p:cond delay="0"/>
                                  </p:stCondLst>
                                  <p:childTnLst>
                                    <p:set>
                                      <p:cBhvr>
                                        <p:cTn id="26" dur="1" fill="hold">
                                          <p:stCondLst>
                                            <p:cond delay="0"/>
                                          </p:stCondLst>
                                        </p:cTn>
                                        <p:tgtEl>
                                          <p:spTgt spid="32"/>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45"/>
                                        </p:tgtEl>
                                        <p:attrNameLst>
                                          <p:attrName>style.visibility</p:attrName>
                                        </p:attrNameLst>
                                      </p:cBhvr>
                                      <p:to>
                                        <p:strVal val="visible"/>
                                      </p:to>
                                    </p:set>
                                  </p:childTnLst>
                                </p:cTn>
                              </p:par>
                              <p:par>
                                <p:cTn id="31" presetID="1" presetClass="exit"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46"/>
                                        </p:tgtEl>
                                        <p:attrNameLst>
                                          <p:attrName>style.visibility</p:attrName>
                                        </p:attrNameLst>
                                      </p:cBhvr>
                                      <p:to>
                                        <p:strVal val="visible"/>
                                      </p:to>
                                    </p:set>
                                  </p:childTnLst>
                                </p:cTn>
                              </p:par>
                              <p:par>
                                <p:cTn id="37" presetID="1" presetClass="exit" presetSubtype="0" fill="hold" grpId="0" nodeType="withEffect">
                                  <p:stCondLst>
                                    <p:cond delay="0"/>
                                  </p:stCondLst>
                                  <p:childTnLst>
                                    <p:set>
                                      <p:cBhvr>
                                        <p:cTn id="38" dur="1" fill="hold">
                                          <p:stCondLst>
                                            <p:cond delay="0"/>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7" grpId="0"/>
      <p:bldP spid="339" grpId="0"/>
      <p:bldP spid="340" grpId="0"/>
      <p:bldP spid="345" grpId="0"/>
      <p:bldP spid="346" grpId="0"/>
      <p:bldP spid="29" grpId="0"/>
      <p:bldP spid="30" grpId="0"/>
      <p:bldP spid="31" grpId="0"/>
      <p:bldP spid="32" grpId="0"/>
      <p:bldP spid="33" grpId="0"/>
      <p:bldP spid="34"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lvl="0"/>
            <a:r>
              <a:rPr lang="en-US" dirty="0"/>
              <a:t>Back to Questions</a:t>
            </a:r>
            <a:r>
              <a:rPr lang="mr-IN" dirty="0"/>
              <a:t>…</a:t>
            </a:r>
            <a:endParaRPr dirty="0"/>
          </a:p>
        </p:txBody>
      </p:sp>
      <p:sp>
        <p:nvSpPr>
          <p:cNvPr id="2" name="Oval 1"/>
          <p:cNvSpPr/>
          <p:nvPr/>
        </p:nvSpPr>
        <p:spPr>
          <a:xfrm>
            <a:off x="383627" y="25885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p:cNvSpPr/>
          <p:nvPr/>
        </p:nvSpPr>
        <p:spPr>
          <a:xfrm>
            <a:off x="1692165" y="16744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6" name="Oval 5"/>
          <p:cNvSpPr/>
          <p:nvPr/>
        </p:nvSpPr>
        <p:spPr>
          <a:xfrm>
            <a:off x="1692164" y="335691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7" name="Straight Arrow Connector 6"/>
          <p:cNvCxnSpPr>
            <a:stCxn id="2" idx="7"/>
            <a:endCxn id="5" idx="2"/>
          </p:cNvCxnSpPr>
          <p:nvPr/>
        </p:nvCxnSpPr>
        <p:spPr>
          <a:xfrm flipV="1">
            <a:off x="961584" y="1981151"/>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2" idx="5"/>
            <a:endCxn id="6" idx="2"/>
          </p:cNvCxnSpPr>
          <p:nvPr/>
        </p:nvCxnSpPr>
        <p:spPr>
          <a:xfrm>
            <a:off x="961584" y="3112208"/>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7" name="Rectangle 16"/>
          <p:cNvSpPr/>
          <p:nvPr/>
        </p:nvSpPr>
        <p:spPr>
          <a:xfrm>
            <a:off x="655267" y="338190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20" name="Oval 19"/>
          <p:cNvSpPr/>
          <p:nvPr/>
        </p:nvSpPr>
        <p:spPr>
          <a:xfrm>
            <a:off x="3039083" y="12857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21" name="Oval 20"/>
          <p:cNvSpPr/>
          <p:nvPr/>
        </p:nvSpPr>
        <p:spPr>
          <a:xfrm>
            <a:off x="3039083" y="207377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2" name="Straight Arrow Connector 21"/>
          <p:cNvCxnSpPr>
            <a:stCxn id="5" idx="7"/>
          </p:cNvCxnSpPr>
          <p:nvPr/>
        </p:nvCxnSpPr>
        <p:spPr>
          <a:xfrm flipV="1">
            <a:off x="2270122" y="1592519"/>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6" name="Straight Arrow Connector 335"/>
          <p:cNvCxnSpPr>
            <a:stCxn id="5" idx="5"/>
            <a:endCxn id="21" idx="2"/>
          </p:cNvCxnSpPr>
          <p:nvPr/>
        </p:nvCxnSpPr>
        <p:spPr>
          <a:xfrm>
            <a:off x="2270122" y="2198041"/>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39" name="Rectangle 338"/>
          <p:cNvSpPr/>
          <p:nvPr/>
        </p:nvSpPr>
        <p:spPr>
          <a:xfrm>
            <a:off x="2085557" y="13467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340" name="Rectangle 339"/>
          <p:cNvSpPr/>
          <p:nvPr/>
        </p:nvSpPr>
        <p:spPr>
          <a:xfrm>
            <a:off x="2085557" y="22159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341" name="Oval 340"/>
          <p:cNvSpPr/>
          <p:nvPr/>
        </p:nvSpPr>
        <p:spPr>
          <a:xfrm>
            <a:off x="3065934" y="3014818"/>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342" name="Oval 341"/>
          <p:cNvSpPr/>
          <p:nvPr/>
        </p:nvSpPr>
        <p:spPr>
          <a:xfrm>
            <a:off x="3052508" y="376015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343" name="Straight Arrow Connector 342"/>
          <p:cNvCxnSpPr>
            <a:stCxn id="6" idx="7"/>
            <a:endCxn id="341" idx="2"/>
          </p:cNvCxnSpPr>
          <p:nvPr/>
        </p:nvCxnSpPr>
        <p:spPr>
          <a:xfrm flipV="1">
            <a:off x="2270121" y="3321547"/>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4" name="Straight Arrow Connector 343"/>
          <p:cNvCxnSpPr>
            <a:stCxn id="6" idx="5"/>
            <a:endCxn id="342" idx="2"/>
          </p:cNvCxnSpPr>
          <p:nvPr/>
        </p:nvCxnSpPr>
        <p:spPr>
          <a:xfrm>
            <a:off x="2270121" y="3880535"/>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45" name="Rectangle 344"/>
          <p:cNvSpPr/>
          <p:nvPr/>
        </p:nvSpPr>
        <p:spPr>
          <a:xfrm>
            <a:off x="2098982" y="304565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346" name="Rectangle 345"/>
          <p:cNvSpPr/>
          <p:nvPr/>
        </p:nvSpPr>
        <p:spPr>
          <a:xfrm>
            <a:off x="2098982" y="390416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357" name="Google Shape;153;p33"/>
          <p:cNvSpPr txBox="1">
            <a:spLocks noGrp="1"/>
          </p:cNvSpPr>
          <p:nvPr>
            <p:ph type="body" idx="1"/>
          </p:nvPr>
        </p:nvSpPr>
        <p:spPr>
          <a:xfrm>
            <a:off x="4090744" y="1157365"/>
            <a:ext cx="4596055" cy="1673900"/>
          </a:xfrm>
          <a:prstGeom prst="rect">
            <a:avLst/>
          </a:prstGeom>
        </p:spPr>
        <p:txBody>
          <a:bodyPr spcFirstLastPara="1" wrap="square" lIns="91425" tIns="91425" rIns="91425" bIns="91425" anchor="t" anchorCtr="0">
            <a:noAutofit/>
          </a:bodyPr>
          <a:lstStyle/>
          <a:p>
            <a:pPr marL="354013" indent="-342900"/>
            <a:r>
              <a:rPr lang="en-US" sz="2200" i="1" dirty="0"/>
              <a:t>Q4: What is the probability that a randomly selected person is healthy and tests positive?</a:t>
            </a:r>
          </a:p>
          <a:p>
            <a:pPr marL="354013" indent="-342900"/>
            <a:r>
              <a:rPr lang="en-US" sz="2200" i="1" dirty="0"/>
              <a:t>A4: P(H,TP)=P(H)P(TP|H)</a:t>
            </a:r>
            <a:br>
              <a:rPr lang="en-US" sz="2200" i="1" dirty="0"/>
            </a:br>
            <a:r>
              <a:rPr lang="en-US" sz="2200" i="1" dirty="0"/>
              <a:t>                   = 0.999x0.05</a:t>
            </a:r>
          </a:p>
          <a:p>
            <a:pPr marL="354013" indent="-342900"/>
            <a:r>
              <a:rPr lang="en-US" sz="2200" i="1" dirty="0"/>
              <a:t>This is the joint probability of being healthy and testing positive.</a:t>
            </a:r>
          </a:p>
          <a:p>
            <a:pPr marL="354013" indent="-342900"/>
            <a:endParaRPr lang="en-US" sz="2200" dirty="0"/>
          </a:p>
        </p:txBody>
      </p:sp>
      <p:sp>
        <p:nvSpPr>
          <p:cNvPr id="3" name="Freeform 2"/>
          <p:cNvSpPr/>
          <p:nvPr/>
        </p:nvSpPr>
        <p:spPr>
          <a:xfrm>
            <a:off x="188532" y="2255178"/>
            <a:ext cx="3794889" cy="2054063"/>
          </a:xfrm>
          <a:custGeom>
            <a:avLst/>
            <a:gdLst>
              <a:gd name="connsiteX0" fmla="*/ 400047 w 3794889"/>
              <a:gd name="connsiteY0" fmla="*/ 88629 h 2054063"/>
              <a:gd name="connsiteX1" fmla="*/ 400047 w 3794889"/>
              <a:gd name="connsiteY1" fmla="*/ 88629 h 2054063"/>
              <a:gd name="connsiteX2" fmla="*/ 273923 w 3794889"/>
              <a:gd name="connsiteY2" fmla="*/ 151691 h 2054063"/>
              <a:gd name="connsiteX3" fmla="*/ 210861 w 3794889"/>
              <a:gd name="connsiteY3" fmla="*/ 204243 h 2054063"/>
              <a:gd name="connsiteX4" fmla="*/ 179330 w 3794889"/>
              <a:gd name="connsiteY4" fmla="*/ 225263 h 2054063"/>
              <a:gd name="connsiteX5" fmla="*/ 95247 w 3794889"/>
              <a:gd name="connsiteY5" fmla="*/ 319856 h 2054063"/>
              <a:gd name="connsiteX6" fmla="*/ 63716 w 3794889"/>
              <a:gd name="connsiteY6" fmla="*/ 382919 h 2054063"/>
              <a:gd name="connsiteX7" fmla="*/ 32185 w 3794889"/>
              <a:gd name="connsiteY7" fmla="*/ 488022 h 2054063"/>
              <a:gd name="connsiteX8" fmla="*/ 11165 w 3794889"/>
              <a:gd name="connsiteY8" fmla="*/ 572105 h 2054063"/>
              <a:gd name="connsiteX9" fmla="*/ 11165 w 3794889"/>
              <a:gd name="connsiteY9" fmla="*/ 855884 h 2054063"/>
              <a:gd name="connsiteX10" fmla="*/ 32185 w 3794889"/>
              <a:gd name="connsiteY10" fmla="*/ 929456 h 2054063"/>
              <a:gd name="connsiteX11" fmla="*/ 53206 w 3794889"/>
              <a:gd name="connsiteY11" fmla="*/ 960988 h 2054063"/>
              <a:gd name="connsiteX12" fmla="*/ 63716 w 3794889"/>
              <a:gd name="connsiteY12" fmla="*/ 992519 h 2054063"/>
              <a:gd name="connsiteX13" fmla="*/ 105758 w 3794889"/>
              <a:gd name="connsiteY13" fmla="*/ 1055581 h 2054063"/>
              <a:gd name="connsiteX14" fmla="*/ 126778 w 3794889"/>
              <a:gd name="connsiteY14" fmla="*/ 1087112 h 2054063"/>
              <a:gd name="connsiteX15" fmla="*/ 189840 w 3794889"/>
              <a:gd name="connsiteY15" fmla="*/ 1150174 h 2054063"/>
              <a:gd name="connsiteX16" fmla="*/ 221371 w 3794889"/>
              <a:gd name="connsiteY16" fmla="*/ 1181705 h 2054063"/>
              <a:gd name="connsiteX17" fmla="*/ 252902 w 3794889"/>
              <a:gd name="connsiteY17" fmla="*/ 1213236 h 2054063"/>
              <a:gd name="connsiteX18" fmla="*/ 326475 w 3794889"/>
              <a:gd name="connsiteY18" fmla="*/ 1307829 h 2054063"/>
              <a:gd name="connsiteX19" fmla="*/ 368516 w 3794889"/>
              <a:gd name="connsiteY19" fmla="*/ 1370891 h 2054063"/>
              <a:gd name="connsiteX20" fmla="*/ 442089 w 3794889"/>
              <a:gd name="connsiteY20" fmla="*/ 1465484 h 2054063"/>
              <a:gd name="connsiteX21" fmla="*/ 473620 w 3794889"/>
              <a:gd name="connsiteY21" fmla="*/ 1486505 h 2054063"/>
              <a:gd name="connsiteX22" fmla="*/ 547192 w 3794889"/>
              <a:gd name="connsiteY22" fmla="*/ 1570588 h 2054063"/>
              <a:gd name="connsiteX23" fmla="*/ 599744 w 3794889"/>
              <a:gd name="connsiteY23" fmla="*/ 1633650 h 2054063"/>
              <a:gd name="connsiteX24" fmla="*/ 662806 w 3794889"/>
              <a:gd name="connsiteY24" fmla="*/ 1675691 h 2054063"/>
              <a:gd name="connsiteX25" fmla="*/ 767909 w 3794889"/>
              <a:gd name="connsiteY25" fmla="*/ 1749263 h 2054063"/>
              <a:gd name="connsiteX26" fmla="*/ 830971 w 3794889"/>
              <a:gd name="connsiteY26" fmla="*/ 1801815 h 2054063"/>
              <a:gd name="connsiteX27" fmla="*/ 862502 w 3794889"/>
              <a:gd name="connsiteY27" fmla="*/ 1822836 h 2054063"/>
              <a:gd name="connsiteX28" fmla="*/ 946585 w 3794889"/>
              <a:gd name="connsiteY28" fmla="*/ 1896408 h 2054063"/>
              <a:gd name="connsiteX29" fmla="*/ 1009647 w 3794889"/>
              <a:gd name="connsiteY29" fmla="*/ 1938450 h 2054063"/>
              <a:gd name="connsiteX30" fmla="*/ 1041178 w 3794889"/>
              <a:gd name="connsiteY30" fmla="*/ 1959470 h 2054063"/>
              <a:gd name="connsiteX31" fmla="*/ 1072709 w 3794889"/>
              <a:gd name="connsiteY31" fmla="*/ 1969981 h 2054063"/>
              <a:gd name="connsiteX32" fmla="*/ 1156792 w 3794889"/>
              <a:gd name="connsiteY32" fmla="*/ 2001512 h 2054063"/>
              <a:gd name="connsiteX33" fmla="*/ 1272406 w 3794889"/>
              <a:gd name="connsiteY33" fmla="*/ 2033043 h 2054063"/>
              <a:gd name="connsiteX34" fmla="*/ 1440571 w 3794889"/>
              <a:gd name="connsiteY34" fmla="*/ 2054063 h 2054063"/>
              <a:gd name="connsiteX35" fmla="*/ 1692820 w 3794889"/>
              <a:gd name="connsiteY35" fmla="*/ 2043553 h 2054063"/>
              <a:gd name="connsiteX36" fmla="*/ 1755882 w 3794889"/>
              <a:gd name="connsiteY36" fmla="*/ 2012022 h 2054063"/>
              <a:gd name="connsiteX37" fmla="*/ 1797923 w 3794889"/>
              <a:gd name="connsiteY37" fmla="*/ 2001512 h 2054063"/>
              <a:gd name="connsiteX38" fmla="*/ 1839965 w 3794889"/>
              <a:gd name="connsiteY38" fmla="*/ 1980491 h 2054063"/>
              <a:gd name="connsiteX39" fmla="*/ 1934558 w 3794889"/>
              <a:gd name="connsiteY39" fmla="*/ 1917429 h 2054063"/>
              <a:gd name="connsiteX40" fmla="*/ 1966089 w 3794889"/>
              <a:gd name="connsiteY40" fmla="*/ 1896408 h 2054063"/>
              <a:gd name="connsiteX41" fmla="*/ 1997620 w 3794889"/>
              <a:gd name="connsiteY41" fmla="*/ 1875388 h 2054063"/>
              <a:gd name="connsiteX42" fmla="*/ 2018640 w 3794889"/>
              <a:gd name="connsiteY42" fmla="*/ 1843856 h 2054063"/>
              <a:gd name="connsiteX43" fmla="*/ 2081702 w 3794889"/>
              <a:gd name="connsiteY43" fmla="*/ 1791305 h 2054063"/>
              <a:gd name="connsiteX44" fmla="*/ 2134254 w 3794889"/>
              <a:gd name="connsiteY44" fmla="*/ 1738753 h 2054063"/>
              <a:gd name="connsiteX45" fmla="*/ 2197316 w 3794889"/>
              <a:gd name="connsiteY45" fmla="*/ 1686201 h 2054063"/>
              <a:gd name="connsiteX46" fmla="*/ 2239358 w 3794889"/>
              <a:gd name="connsiteY46" fmla="*/ 1665181 h 2054063"/>
              <a:gd name="connsiteX47" fmla="*/ 2302420 w 3794889"/>
              <a:gd name="connsiteY47" fmla="*/ 1623139 h 2054063"/>
              <a:gd name="connsiteX48" fmla="*/ 2333951 w 3794889"/>
              <a:gd name="connsiteY48" fmla="*/ 1602119 h 2054063"/>
              <a:gd name="connsiteX49" fmla="*/ 2407523 w 3794889"/>
              <a:gd name="connsiteY49" fmla="*/ 1570588 h 2054063"/>
              <a:gd name="connsiteX50" fmla="*/ 2470585 w 3794889"/>
              <a:gd name="connsiteY50" fmla="*/ 1549567 h 2054063"/>
              <a:gd name="connsiteX51" fmla="*/ 2575689 w 3794889"/>
              <a:gd name="connsiteY51" fmla="*/ 1518036 h 2054063"/>
              <a:gd name="connsiteX52" fmla="*/ 2764875 w 3794889"/>
              <a:gd name="connsiteY52" fmla="*/ 1497015 h 2054063"/>
              <a:gd name="connsiteX53" fmla="*/ 2964571 w 3794889"/>
              <a:gd name="connsiteY53" fmla="*/ 1475994 h 2054063"/>
              <a:gd name="connsiteX54" fmla="*/ 3237840 w 3794889"/>
              <a:gd name="connsiteY54" fmla="*/ 1454974 h 2054063"/>
              <a:gd name="connsiteX55" fmla="*/ 3300902 w 3794889"/>
              <a:gd name="connsiteY55" fmla="*/ 1444463 h 2054063"/>
              <a:gd name="connsiteX56" fmla="*/ 3374475 w 3794889"/>
              <a:gd name="connsiteY56" fmla="*/ 1433953 h 2054063"/>
              <a:gd name="connsiteX57" fmla="*/ 3437537 w 3794889"/>
              <a:gd name="connsiteY57" fmla="*/ 1423443 h 2054063"/>
              <a:gd name="connsiteX58" fmla="*/ 3521620 w 3794889"/>
              <a:gd name="connsiteY58" fmla="*/ 1412932 h 2054063"/>
              <a:gd name="connsiteX59" fmla="*/ 3626723 w 3794889"/>
              <a:gd name="connsiteY59" fmla="*/ 1381401 h 2054063"/>
              <a:gd name="connsiteX60" fmla="*/ 3658254 w 3794889"/>
              <a:gd name="connsiteY60" fmla="*/ 1370891 h 2054063"/>
              <a:gd name="connsiteX61" fmla="*/ 3689785 w 3794889"/>
              <a:gd name="connsiteY61" fmla="*/ 1360381 h 2054063"/>
              <a:gd name="connsiteX62" fmla="*/ 3721316 w 3794889"/>
              <a:gd name="connsiteY62" fmla="*/ 1339360 h 2054063"/>
              <a:gd name="connsiteX63" fmla="*/ 3752847 w 3794889"/>
              <a:gd name="connsiteY63" fmla="*/ 1276298 h 2054063"/>
              <a:gd name="connsiteX64" fmla="*/ 3773868 w 3794889"/>
              <a:gd name="connsiteY64" fmla="*/ 1244767 h 2054063"/>
              <a:gd name="connsiteX65" fmla="*/ 3784378 w 3794889"/>
              <a:gd name="connsiteY65" fmla="*/ 1202725 h 2054063"/>
              <a:gd name="connsiteX66" fmla="*/ 3794889 w 3794889"/>
              <a:gd name="connsiteY66" fmla="*/ 1171194 h 2054063"/>
              <a:gd name="connsiteX67" fmla="*/ 3784378 w 3794889"/>
              <a:gd name="connsiteY67" fmla="*/ 982008 h 2054063"/>
              <a:gd name="connsiteX68" fmla="*/ 3752847 w 3794889"/>
              <a:gd name="connsiteY68" fmla="*/ 908436 h 2054063"/>
              <a:gd name="connsiteX69" fmla="*/ 3731827 w 3794889"/>
              <a:gd name="connsiteY69" fmla="*/ 845374 h 2054063"/>
              <a:gd name="connsiteX70" fmla="*/ 3710806 w 3794889"/>
              <a:gd name="connsiteY70" fmla="*/ 813843 h 2054063"/>
              <a:gd name="connsiteX71" fmla="*/ 3616213 w 3794889"/>
              <a:gd name="connsiteY71" fmla="*/ 729760 h 2054063"/>
              <a:gd name="connsiteX72" fmla="*/ 3563661 w 3794889"/>
              <a:gd name="connsiteY72" fmla="*/ 677208 h 2054063"/>
              <a:gd name="connsiteX73" fmla="*/ 3500599 w 3794889"/>
              <a:gd name="connsiteY73" fmla="*/ 614146 h 2054063"/>
              <a:gd name="connsiteX74" fmla="*/ 3448047 w 3794889"/>
              <a:gd name="connsiteY74" fmla="*/ 582615 h 2054063"/>
              <a:gd name="connsiteX75" fmla="*/ 3406006 w 3794889"/>
              <a:gd name="connsiteY75" fmla="*/ 551084 h 2054063"/>
              <a:gd name="connsiteX76" fmla="*/ 3321923 w 3794889"/>
              <a:gd name="connsiteY76" fmla="*/ 519553 h 2054063"/>
              <a:gd name="connsiteX77" fmla="*/ 3258861 w 3794889"/>
              <a:gd name="connsiteY77" fmla="*/ 498532 h 2054063"/>
              <a:gd name="connsiteX78" fmla="*/ 3227330 w 3794889"/>
              <a:gd name="connsiteY78" fmla="*/ 488022 h 2054063"/>
              <a:gd name="connsiteX79" fmla="*/ 3195799 w 3794889"/>
              <a:gd name="connsiteY79" fmla="*/ 477512 h 2054063"/>
              <a:gd name="connsiteX80" fmla="*/ 3101206 w 3794889"/>
              <a:gd name="connsiteY80" fmla="*/ 467001 h 2054063"/>
              <a:gd name="connsiteX81" fmla="*/ 2659771 w 3794889"/>
              <a:gd name="connsiteY81" fmla="*/ 477512 h 2054063"/>
              <a:gd name="connsiteX82" fmla="*/ 2596709 w 3794889"/>
              <a:gd name="connsiteY82" fmla="*/ 488022 h 2054063"/>
              <a:gd name="connsiteX83" fmla="*/ 2491606 w 3794889"/>
              <a:gd name="connsiteY83" fmla="*/ 509043 h 2054063"/>
              <a:gd name="connsiteX84" fmla="*/ 2439054 w 3794889"/>
              <a:gd name="connsiteY84" fmla="*/ 519553 h 2054063"/>
              <a:gd name="connsiteX85" fmla="*/ 2375992 w 3794889"/>
              <a:gd name="connsiteY85" fmla="*/ 540574 h 2054063"/>
              <a:gd name="connsiteX86" fmla="*/ 2270889 w 3794889"/>
              <a:gd name="connsiteY86" fmla="*/ 572105 h 2054063"/>
              <a:gd name="connsiteX87" fmla="*/ 2207827 w 3794889"/>
              <a:gd name="connsiteY87" fmla="*/ 603636 h 2054063"/>
              <a:gd name="connsiteX88" fmla="*/ 2113234 w 3794889"/>
              <a:gd name="connsiteY88" fmla="*/ 656188 h 2054063"/>
              <a:gd name="connsiteX89" fmla="*/ 2050171 w 3794889"/>
              <a:gd name="connsiteY89" fmla="*/ 708739 h 2054063"/>
              <a:gd name="connsiteX90" fmla="*/ 2018640 w 3794889"/>
              <a:gd name="connsiteY90" fmla="*/ 740270 h 2054063"/>
              <a:gd name="connsiteX91" fmla="*/ 1955578 w 3794889"/>
              <a:gd name="connsiteY91" fmla="*/ 782312 h 2054063"/>
              <a:gd name="connsiteX92" fmla="*/ 1913537 w 3794889"/>
              <a:gd name="connsiteY92" fmla="*/ 813843 h 2054063"/>
              <a:gd name="connsiteX93" fmla="*/ 1882006 w 3794889"/>
              <a:gd name="connsiteY93" fmla="*/ 824353 h 2054063"/>
              <a:gd name="connsiteX94" fmla="*/ 1818944 w 3794889"/>
              <a:gd name="connsiteY94" fmla="*/ 866394 h 2054063"/>
              <a:gd name="connsiteX95" fmla="*/ 1787413 w 3794889"/>
              <a:gd name="connsiteY95" fmla="*/ 876905 h 2054063"/>
              <a:gd name="connsiteX96" fmla="*/ 1755882 w 3794889"/>
              <a:gd name="connsiteY96" fmla="*/ 897925 h 2054063"/>
              <a:gd name="connsiteX97" fmla="*/ 1713840 w 3794889"/>
              <a:gd name="connsiteY97" fmla="*/ 908436 h 2054063"/>
              <a:gd name="connsiteX98" fmla="*/ 1598227 w 3794889"/>
              <a:gd name="connsiteY98" fmla="*/ 929456 h 2054063"/>
              <a:gd name="connsiteX99" fmla="*/ 1388020 w 3794889"/>
              <a:gd name="connsiteY99" fmla="*/ 908436 h 2054063"/>
              <a:gd name="connsiteX100" fmla="*/ 1356489 w 3794889"/>
              <a:gd name="connsiteY100" fmla="*/ 897925 h 2054063"/>
              <a:gd name="connsiteX101" fmla="*/ 1282916 w 3794889"/>
              <a:gd name="connsiteY101" fmla="*/ 855884 h 2054063"/>
              <a:gd name="connsiteX102" fmla="*/ 1219854 w 3794889"/>
              <a:gd name="connsiteY102" fmla="*/ 792822 h 2054063"/>
              <a:gd name="connsiteX103" fmla="*/ 1177813 w 3794889"/>
              <a:gd name="connsiteY103" fmla="*/ 729760 h 2054063"/>
              <a:gd name="connsiteX104" fmla="*/ 1146282 w 3794889"/>
              <a:gd name="connsiteY104" fmla="*/ 698229 h 2054063"/>
              <a:gd name="connsiteX105" fmla="*/ 1083220 w 3794889"/>
              <a:gd name="connsiteY105" fmla="*/ 614146 h 2054063"/>
              <a:gd name="connsiteX106" fmla="*/ 1051689 w 3794889"/>
              <a:gd name="connsiteY106" fmla="*/ 582615 h 2054063"/>
              <a:gd name="connsiteX107" fmla="*/ 1020158 w 3794889"/>
              <a:gd name="connsiteY107" fmla="*/ 530063 h 2054063"/>
              <a:gd name="connsiteX108" fmla="*/ 999137 w 3794889"/>
              <a:gd name="connsiteY108" fmla="*/ 498532 h 2054063"/>
              <a:gd name="connsiteX109" fmla="*/ 988627 w 3794889"/>
              <a:gd name="connsiteY109" fmla="*/ 467001 h 2054063"/>
              <a:gd name="connsiteX110" fmla="*/ 946585 w 3794889"/>
              <a:gd name="connsiteY110" fmla="*/ 393429 h 2054063"/>
              <a:gd name="connsiteX111" fmla="*/ 915054 w 3794889"/>
              <a:gd name="connsiteY111" fmla="*/ 330367 h 2054063"/>
              <a:gd name="connsiteX112" fmla="*/ 894034 w 3794889"/>
              <a:gd name="connsiteY112" fmla="*/ 288325 h 2054063"/>
              <a:gd name="connsiteX113" fmla="*/ 862502 w 3794889"/>
              <a:gd name="connsiteY113" fmla="*/ 256794 h 2054063"/>
              <a:gd name="connsiteX114" fmla="*/ 820461 w 3794889"/>
              <a:gd name="connsiteY114" fmla="*/ 204243 h 2054063"/>
              <a:gd name="connsiteX115" fmla="*/ 767909 w 3794889"/>
              <a:gd name="connsiteY115" fmla="*/ 141181 h 2054063"/>
              <a:gd name="connsiteX116" fmla="*/ 694337 w 3794889"/>
              <a:gd name="connsiteY116" fmla="*/ 78119 h 2054063"/>
              <a:gd name="connsiteX117" fmla="*/ 641785 w 3794889"/>
              <a:gd name="connsiteY117" fmla="*/ 15056 h 2054063"/>
              <a:gd name="connsiteX118" fmla="*/ 610254 w 3794889"/>
              <a:gd name="connsiteY118" fmla="*/ 4546 h 2054063"/>
              <a:gd name="connsiteX119" fmla="*/ 421068 w 3794889"/>
              <a:gd name="connsiteY119" fmla="*/ 46588 h 2054063"/>
              <a:gd name="connsiteX120" fmla="*/ 400047 w 3794889"/>
              <a:gd name="connsiteY120" fmla="*/ 88629 h 2054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3794889" h="2054063">
                <a:moveTo>
                  <a:pt x="400047" y="88629"/>
                </a:moveTo>
                <a:lnTo>
                  <a:pt x="400047" y="88629"/>
                </a:lnTo>
                <a:cubicBezTo>
                  <a:pt x="358006" y="109650"/>
                  <a:pt x="315397" y="129572"/>
                  <a:pt x="273923" y="151691"/>
                </a:cubicBezTo>
                <a:cubicBezTo>
                  <a:pt x="230431" y="174887"/>
                  <a:pt x="250846" y="170923"/>
                  <a:pt x="210861" y="204243"/>
                </a:cubicBezTo>
                <a:cubicBezTo>
                  <a:pt x="201157" y="212330"/>
                  <a:pt x="188771" y="216871"/>
                  <a:pt x="179330" y="225263"/>
                </a:cubicBezTo>
                <a:cubicBezTo>
                  <a:pt x="120427" y="277621"/>
                  <a:pt x="127196" y="271934"/>
                  <a:pt x="95247" y="319856"/>
                </a:cubicBezTo>
                <a:cubicBezTo>
                  <a:pt x="56920" y="434846"/>
                  <a:pt x="118045" y="260679"/>
                  <a:pt x="63716" y="382919"/>
                </a:cubicBezTo>
                <a:cubicBezTo>
                  <a:pt x="43740" y="427865"/>
                  <a:pt x="44412" y="445229"/>
                  <a:pt x="32185" y="488022"/>
                </a:cubicBezTo>
                <a:cubicBezTo>
                  <a:pt x="10642" y="563420"/>
                  <a:pt x="32529" y="465283"/>
                  <a:pt x="11165" y="572105"/>
                </a:cubicBezTo>
                <a:cubicBezTo>
                  <a:pt x="-1887" y="715669"/>
                  <a:pt x="-5452" y="689712"/>
                  <a:pt x="11165" y="855884"/>
                </a:cubicBezTo>
                <a:cubicBezTo>
                  <a:pt x="12007" y="864302"/>
                  <a:pt x="26583" y="918252"/>
                  <a:pt x="32185" y="929456"/>
                </a:cubicBezTo>
                <a:cubicBezTo>
                  <a:pt x="37834" y="940755"/>
                  <a:pt x="46199" y="950477"/>
                  <a:pt x="53206" y="960988"/>
                </a:cubicBezTo>
                <a:cubicBezTo>
                  <a:pt x="56709" y="971498"/>
                  <a:pt x="58336" y="982834"/>
                  <a:pt x="63716" y="992519"/>
                </a:cubicBezTo>
                <a:cubicBezTo>
                  <a:pt x="75985" y="1014604"/>
                  <a:pt x="91744" y="1034560"/>
                  <a:pt x="105758" y="1055581"/>
                </a:cubicBezTo>
                <a:cubicBezTo>
                  <a:pt x="112765" y="1066091"/>
                  <a:pt x="117846" y="1078180"/>
                  <a:pt x="126778" y="1087112"/>
                </a:cubicBezTo>
                <a:lnTo>
                  <a:pt x="189840" y="1150174"/>
                </a:lnTo>
                <a:lnTo>
                  <a:pt x="221371" y="1181705"/>
                </a:lnTo>
                <a:cubicBezTo>
                  <a:pt x="231881" y="1192215"/>
                  <a:pt x="244657" y="1200869"/>
                  <a:pt x="252902" y="1213236"/>
                </a:cubicBezTo>
                <a:cubicBezTo>
                  <a:pt x="303189" y="1288665"/>
                  <a:pt x="277080" y="1258434"/>
                  <a:pt x="326475" y="1307829"/>
                </a:cubicBezTo>
                <a:cubicBezTo>
                  <a:pt x="346575" y="1368130"/>
                  <a:pt x="322591" y="1311845"/>
                  <a:pt x="368516" y="1370891"/>
                </a:cubicBezTo>
                <a:cubicBezTo>
                  <a:pt x="411691" y="1426402"/>
                  <a:pt x="396878" y="1427808"/>
                  <a:pt x="442089" y="1465484"/>
                </a:cubicBezTo>
                <a:cubicBezTo>
                  <a:pt x="451793" y="1473571"/>
                  <a:pt x="463110" y="1479498"/>
                  <a:pt x="473620" y="1486505"/>
                </a:cubicBezTo>
                <a:cubicBezTo>
                  <a:pt x="522668" y="1560077"/>
                  <a:pt x="494640" y="1535553"/>
                  <a:pt x="547192" y="1570588"/>
                </a:cubicBezTo>
                <a:cubicBezTo>
                  <a:pt x="565877" y="1598615"/>
                  <a:pt x="571732" y="1611863"/>
                  <a:pt x="599744" y="1633650"/>
                </a:cubicBezTo>
                <a:cubicBezTo>
                  <a:pt x="619686" y="1649160"/>
                  <a:pt x="642595" y="1660533"/>
                  <a:pt x="662806" y="1675691"/>
                </a:cubicBezTo>
                <a:cubicBezTo>
                  <a:pt x="725061" y="1722383"/>
                  <a:pt x="690267" y="1697502"/>
                  <a:pt x="767909" y="1749263"/>
                </a:cubicBezTo>
                <a:cubicBezTo>
                  <a:pt x="846190" y="1801450"/>
                  <a:pt x="750051" y="1734381"/>
                  <a:pt x="830971" y="1801815"/>
                </a:cubicBezTo>
                <a:cubicBezTo>
                  <a:pt x="840675" y="1809902"/>
                  <a:pt x="851992" y="1815829"/>
                  <a:pt x="862502" y="1822836"/>
                </a:cubicBezTo>
                <a:cubicBezTo>
                  <a:pt x="922063" y="1912176"/>
                  <a:pt x="823961" y="1773784"/>
                  <a:pt x="946585" y="1896408"/>
                </a:cubicBezTo>
                <a:cubicBezTo>
                  <a:pt x="1006355" y="1956178"/>
                  <a:pt x="948806" y="1908030"/>
                  <a:pt x="1009647" y="1938450"/>
                </a:cubicBezTo>
                <a:cubicBezTo>
                  <a:pt x="1020945" y="1944099"/>
                  <a:pt x="1029880" y="1953821"/>
                  <a:pt x="1041178" y="1959470"/>
                </a:cubicBezTo>
                <a:cubicBezTo>
                  <a:pt x="1051087" y="1964425"/>
                  <a:pt x="1062526" y="1965617"/>
                  <a:pt x="1072709" y="1969981"/>
                </a:cubicBezTo>
                <a:cubicBezTo>
                  <a:pt x="1170664" y="2011961"/>
                  <a:pt x="1059914" y="1973832"/>
                  <a:pt x="1156792" y="2001512"/>
                </a:cubicBezTo>
                <a:cubicBezTo>
                  <a:pt x="1204903" y="2015258"/>
                  <a:pt x="1205811" y="2024719"/>
                  <a:pt x="1272406" y="2033043"/>
                </a:cubicBezTo>
                <a:lnTo>
                  <a:pt x="1440571" y="2054063"/>
                </a:lnTo>
                <a:cubicBezTo>
                  <a:pt x="1524654" y="2050560"/>
                  <a:pt x="1608894" y="2049770"/>
                  <a:pt x="1692820" y="2043553"/>
                </a:cubicBezTo>
                <a:cubicBezTo>
                  <a:pt x="1728516" y="2040909"/>
                  <a:pt x="1724047" y="2025665"/>
                  <a:pt x="1755882" y="2012022"/>
                </a:cubicBezTo>
                <a:cubicBezTo>
                  <a:pt x="1769159" y="2006332"/>
                  <a:pt x="1783909" y="2005015"/>
                  <a:pt x="1797923" y="2001512"/>
                </a:cubicBezTo>
                <a:cubicBezTo>
                  <a:pt x="1811937" y="1994505"/>
                  <a:pt x="1826530" y="1988552"/>
                  <a:pt x="1839965" y="1980491"/>
                </a:cubicBezTo>
                <a:cubicBezTo>
                  <a:pt x="1839982" y="1980481"/>
                  <a:pt x="1918784" y="1927945"/>
                  <a:pt x="1934558" y="1917429"/>
                </a:cubicBezTo>
                <a:lnTo>
                  <a:pt x="1966089" y="1896408"/>
                </a:lnTo>
                <a:lnTo>
                  <a:pt x="1997620" y="1875388"/>
                </a:lnTo>
                <a:cubicBezTo>
                  <a:pt x="2004627" y="1864877"/>
                  <a:pt x="2010553" y="1853560"/>
                  <a:pt x="2018640" y="1843856"/>
                </a:cubicBezTo>
                <a:cubicBezTo>
                  <a:pt x="2043928" y="1813509"/>
                  <a:pt x="2050699" y="1811973"/>
                  <a:pt x="2081702" y="1791305"/>
                </a:cubicBezTo>
                <a:cubicBezTo>
                  <a:pt x="2120240" y="1733498"/>
                  <a:pt x="2081702" y="1782546"/>
                  <a:pt x="2134254" y="1738753"/>
                </a:cubicBezTo>
                <a:cubicBezTo>
                  <a:pt x="2181678" y="1699233"/>
                  <a:pt x="2147502" y="1714665"/>
                  <a:pt x="2197316" y="1686201"/>
                </a:cubicBezTo>
                <a:cubicBezTo>
                  <a:pt x="2210920" y="1678428"/>
                  <a:pt x="2225923" y="1673242"/>
                  <a:pt x="2239358" y="1665181"/>
                </a:cubicBezTo>
                <a:cubicBezTo>
                  <a:pt x="2261022" y="1652183"/>
                  <a:pt x="2281399" y="1637153"/>
                  <a:pt x="2302420" y="1623139"/>
                </a:cubicBezTo>
                <a:cubicBezTo>
                  <a:pt x="2312930" y="1616132"/>
                  <a:pt x="2321968" y="1606114"/>
                  <a:pt x="2333951" y="1602119"/>
                </a:cubicBezTo>
                <a:cubicBezTo>
                  <a:pt x="2435462" y="1568280"/>
                  <a:pt x="2277628" y="1622546"/>
                  <a:pt x="2407523" y="1570588"/>
                </a:cubicBezTo>
                <a:cubicBezTo>
                  <a:pt x="2428096" y="1562359"/>
                  <a:pt x="2449564" y="1556574"/>
                  <a:pt x="2470585" y="1549567"/>
                </a:cubicBezTo>
                <a:cubicBezTo>
                  <a:pt x="2505431" y="1537951"/>
                  <a:pt x="2539560" y="1525262"/>
                  <a:pt x="2575689" y="1518036"/>
                </a:cubicBezTo>
                <a:cubicBezTo>
                  <a:pt x="2653559" y="1502462"/>
                  <a:pt x="2670578" y="1505587"/>
                  <a:pt x="2764875" y="1497015"/>
                </a:cubicBezTo>
                <a:cubicBezTo>
                  <a:pt x="2840074" y="1490179"/>
                  <a:pt x="2890373" y="1484239"/>
                  <a:pt x="2964571" y="1475994"/>
                </a:cubicBezTo>
                <a:cubicBezTo>
                  <a:pt x="3088156" y="1445099"/>
                  <a:pt x="2956444" y="1475074"/>
                  <a:pt x="3237840" y="1454974"/>
                </a:cubicBezTo>
                <a:cubicBezTo>
                  <a:pt x="3259096" y="1453456"/>
                  <a:pt x="3279839" y="1447703"/>
                  <a:pt x="3300902" y="1444463"/>
                </a:cubicBezTo>
                <a:cubicBezTo>
                  <a:pt x="3325387" y="1440696"/>
                  <a:pt x="3349990" y="1437720"/>
                  <a:pt x="3374475" y="1433953"/>
                </a:cubicBezTo>
                <a:cubicBezTo>
                  <a:pt x="3395538" y="1430713"/>
                  <a:pt x="3416441" y="1426457"/>
                  <a:pt x="3437537" y="1423443"/>
                </a:cubicBezTo>
                <a:cubicBezTo>
                  <a:pt x="3465499" y="1419448"/>
                  <a:pt x="3493759" y="1417576"/>
                  <a:pt x="3521620" y="1412932"/>
                </a:cubicBezTo>
                <a:cubicBezTo>
                  <a:pt x="3553393" y="1407636"/>
                  <a:pt x="3598682" y="1390748"/>
                  <a:pt x="3626723" y="1381401"/>
                </a:cubicBezTo>
                <a:lnTo>
                  <a:pt x="3658254" y="1370891"/>
                </a:lnTo>
                <a:lnTo>
                  <a:pt x="3689785" y="1360381"/>
                </a:lnTo>
                <a:cubicBezTo>
                  <a:pt x="3700295" y="1353374"/>
                  <a:pt x="3712384" y="1348292"/>
                  <a:pt x="3721316" y="1339360"/>
                </a:cubicBezTo>
                <a:cubicBezTo>
                  <a:pt x="3751439" y="1309237"/>
                  <a:pt x="3735749" y="1310493"/>
                  <a:pt x="3752847" y="1276298"/>
                </a:cubicBezTo>
                <a:cubicBezTo>
                  <a:pt x="3758496" y="1265000"/>
                  <a:pt x="3766861" y="1255277"/>
                  <a:pt x="3773868" y="1244767"/>
                </a:cubicBezTo>
                <a:cubicBezTo>
                  <a:pt x="3777371" y="1230753"/>
                  <a:pt x="3780410" y="1216614"/>
                  <a:pt x="3784378" y="1202725"/>
                </a:cubicBezTo>
                <a:cubicBezTo>
                  <a:pt x="3787422" y="1192072"/>
                  <a:pt x="3794889" y="1182273"/>
                  <a:pt x="3794889" y="1171194"/>
                </a:cubicBezTo>
                <a:cubicBezTo>
                  <a:pt x="3794889" y="1108035"/>
                  <a:pt x="3790366" y="1044883"/>
                  <a:pt x="3784378" y="982008"/>
                </a:cubicBezTo>
                <a:cubicBezTo>
                  <a:pt x="3782263" y="959802"/>
                  <a:pt x="3759943" y="926177"/>
                  <a:pt x="3752847" y="908436"/>
                </a:cubicBezTo>
                <a:cubicBezTo>
                  <a:pt x="3744618" y="887863"/>
                  <a:pt x="3744118" y="863810"/>
                  <a:pt x="3731827" y="845374"/>
                </a:cubicBezTo>
                <a:cubicBezTo>
                  <a:pt x="3724820" y="834864"/>
                  <a:pt x="3719198" y="823284"/>
                  <a:pt x="3710806" y="813843"/>
                </a:cubicBezTo>
                <a:cubicBezTo>
                  <a:pt x="3658447" y="754939"/>
                  <a:pt x="3664136" y="761709"/>
                  <a:pt x="3616213" y="729760"/>
                </a:cubicBezTo>
                <a:cubicBezTo>
                  <a:pt x="3572897" y="664787"/>
                  <a:pt x="3620990" y="728168"/>
                  <a:pt x="3563661" y="677208"/>
                </a:cubicBezTo>
                <a:cubicBezTo>
                  <a:pt x="3541442" y="657458"/>
                  <a:pt x="3526090" y="629441"/>
                  <a:pt x="3500599" y="614146"/>
                </a:cubicBezTo>
                <a:cubicBezTo>
                  <a:pt x="3483082" y="603636"/>
                  <a:pt x="3465045" y="593947"/>
                  <a:pt x="3448047" y="582615"/>
                </a:cubicBezTo>
                <a:cubicBezTo>
                  <a:pt x="3433472" y="572898"/>
                  <a:pt x="3420860" y="560368"/>
                  <a:pt x="3406006" y="551084"/>
                </a:cubicBezTo>
                <a:cubicBezTo>
                  <a:pt x="3362629" y="523973"/>
                  <a:pt x="3368485" y="533521"/>
                  <a:pt x="3321923" y="519553"/>
                </a:cubicBezTo>
                <a:cubicBezTo>
                  <a:pt x="3300700" y="513186"/>
                  <a:pt x="3279882" y="505539"/>
                  <a:pt x="3258861" y="498532"/>
                </a:cubicBezTo>
                <a:lnTo>
                  <a:pt x="3227330" y="488022"/>
                </a:lnTo>
                <a:cubicBezTo>
                  <a:pt x="3216820" y="484519"/>
                  <a:pt x="3206810" y="478736"/>
                  <a:pt x="3195799" y="477512"/>
                </a:cubicBezTo>
                <a:lnTo>
                  <a:pt x="3101206" y="467001"/>
                </a:lnTo>
                <a:lnTo>
                  <a:pt x="2659771" y="477512"/>
                </a:lnTo>
                <a:cubicBezTo>
                  <a:pt x="2638479" y="478399"/>
                  <a:pt x="2617655" y="484095"/>
                  <a:pt x="2596709" y="488022"/>
                </a:cubicBezTo>
                <a:cubicBezTo>
                  <a:pt x="2561593" y="494606"/>
                  <a:pt x="2526640" y="502036"/>
                  <a:pt x="2491606" y="509043"/>
                </a:cubicBezTo>
                <a:cubicBezTo>
                  <a:pt x="2474089" y="512546"/>
                  <a:pt x="2456001" y="513904"/>
                  <a:pt x="2439054" y="519553"/>
                </a:cubicBezTo>
                <a:cubicBezTo>
                  <a:pt x="2418033" y="526560"/>
                  <a:pt x="2397488" y="535200"/>
                  <a:pt x="2375992" y="540574"/>
                </a:cubicBezTo>
                <a:cubicBezTo>
                  <a:pt x="2352489" y="546450"/>
                  <a:pt x="2286245" y="561868"/>
                  <a:pt x="2270889" y="572105"/>
                </a:cubicBezTo>
                <a:cubicBezTo>
                  <a:pt x="2130899" y="665429"/>
                  <a:pt x="2338383" y="531105"/>
                  <a:pt x="2207827" y="603636"/>
                </a:cubicBezTo>
                <a:cubicBezTo>
                  <a:pt x="2099407" y="663870"/>
                  <a:pt x="2184581" y="632404"/>
                  <a:pt x="2113234" y="656188"/>
                </a:cubicBezTo>
                <a:cubicBezTo>
                  <a:pt x="2021103" y="748316"/>
                  <a:pt x="2137977" y="635568"/>
                  <a:pt x="2050171" y="708739"/>
                </a:cubicBezTo>
                <a:cubicBezTo>
                  <a:pt x="2038752" y="718255"/>
                  <a:pt x="2030373" y="731144"/>
                  <a:pt x="2018640" y="740270"/>
                </a:cubicBezTo>
                <a:cubicBezTo>
                  <a:pt x="1998698" y="755781"/>
                  <a:pt x="1975789" y="767154"/>
                  <a:pt x="1955578" y="782312"/>
                </a:cubicBezTo>
                <a:cubicBezTo>
                  <a:pt x="1941564" y="792822"/>
                  <a:pt x="1928746" y="805152"/>
                  <a:pt x="1913537" y="813843"/>
                </a:cubicBezTo>
                <a:cubicBezTo>
                  <a:pt x="1903918" y="819340"/>
                  <a:pt x="1892516" y="820850"/>
                  <a:pt x="1882006" y="824353"/>
                </a:cubicBezTo>
                <a:cubicBezTo>
                  <a:pt x="1860985" y="838367"/>
                  <a:pt x="1842911" y="858404"/>
                  <a:pt x="1818944" y="866394"/>
                </a:cubicBezTo>
                <a:cubicBezTo>
                  <a:pt x="1808434" y="869898"/>
                  <a:pt x="1797322" y="871950"/>
                  <a:pt x="1787413" y="876905"/>
                </a:cubicBezTo>
                <a:cubicBezTo>
                  <a:pt x="1776115" y="882554"/>
                  <a:pt x="1767492" y="892949"/>
                  <a:pt x="1755882" y="897925"/>
                </a:cubicBezTo>
                <a:cubicBezTo>
                  <a:pt x="1742605" y="903615"/>
                  <a:pt x="1727941" y="905302"/>
                  <a:pt x="1713840" y="908436"/>
                </a:cubicBezTo>
                <a:cubicBezTo>
                  <a:pt x="1669776" y="918228"/>
                  <a:pt x="1643856" y="921851"/>
                  <a:pt x="1598227" y="929456"/>
                </a:cubicBezTo>
                <a:cubicBezTo>
                  <a:pt x="1506543" y="923344"/>
                  <a:pt x="1463795" y="927380"/>
                  <a:pt x="1388020" y="908436"/>
                </a:cubicBezTo>
                <a:cubicBezTo>
                  <a:pt x="1377272" y="905749"/>
                  <a:pt x="1366672" y="902289"/>
                  <a:pt x="1356489" y="897925"/>
                </a:cubicBezTo>
                <a:cubicBezTo>
                  <a:pt x="1338108" y="890048"/>
                  <a:pt x="1299298" y="870446"/>
                  <a:pt x="1282916" y="855884"/>
                </a:cubicBezTo>
                <a:cubicBezTo>
                  <a:pt x="1260697" y="836134"/>
                  <a:pt x="1236344" y="817557"/>
                  <a:pt x="1219854" y="792822"/>
                </a:cubicBezTo>
                <a:cubicBezTo>
                  <a:pt x="1205840" y="771801"/>
                  <a:pt x="1195677" y="747624"/>
                  <a:pt x="1177813" y="729760"/>
                </a:cubicBezTo>
                <a:cubicBezTo>
                  <a:pt x="1167303" y="719250"/>
                  <a:pt x="1155694" y="709733"/>
                  <a:pt x="1146282" y="698229"/>
                </a:cubicBezTo>
                <a:cubicBezTo>
                  <a:pt x="1124097" y="671114"/>
                  <a:pt x="1107993" y="638919"/>
                  <a:pt x="1083220" y="614146"/>
                </a:cubicBezTo>
                <a:cubicBezTo>
                  <a:pt x="1072710" y="603636"/>
                  <a:pt x="1060607" y="594506"/>
                  <a:pt x="1051689" y="582615"/>
                </a:cubicBezTo>
                <a:cubicBezTo>
                  <a:pt x="1039432" y="566272"/>
                  <a:pt x="1030985" y="547386"/>
                  <a:pt x="1020158" y="530063"/>
                </a:cubicBezTo>
                <a:cubicBezTo>
                  <a:pt x="1013463" y="519351"/>
                  <a:pt x="1006144" y="509042"/>
                  <a:pt x="999137" y="498532"/>
                </a:cubicBezTo>
                <a:cubicBezTo>
                  <a:pt x="995634" y="488022"/>
                  <a:pt x="993582" y="476910"/>
                  <a:pt x="988627" y="467001"/>
                </a:cubicBezTo>
                <a:cubicBezTo>
                  <a:pt x="935849" y="361445"/>
                  <a:pt x="1001865" y="522415"/>
                  <a:pt x="946585" y="393429"/>
                </a:cubicBezTo>
                <a:cubicBezTo>
                  <a:pt x="905286" y="297065"/>
                  <a:pt x="972771" y="431374"/>
                  <a:pt x="915054" y="330367"/>
                </a:cubicBezTo>
                <a:cubicBezTo>
                  <a:pt x="907281" y="316763"/>
                  <a:pt x="903141" y="301075"/>
                  <a:pt x="894034" y="288325"/>
                </a:cubicBezTo>
                <a:cubicBezTo>
                  <a:pt x="885394" y="276230"/>
                  <a:pt x="873013" y="267304"/>
                  <a:pt x="862502" y="256794"/>
                </a:cubicBezTo>
                <a:cubicBezTo>
                  <a:pt x="842041" y="195410"/>
                  <a:pt x="868001" y="251783"/>
                  <a:pt x="820461" y="204243"/>
                </a:cubicBezTo>
                <a:cubicBezTo>
                  <a:pt x="723140" y="106924"/>
                  <a:pt x="888452" y="244504"/>
                  <a:pt x="767909" y="141181"/>
                </a:cubicBezTo>
                <a:cubicBezTo>
                  <a:pt x="727314" y="106385"/>
                  <a:pt x="726937" y="117239"/>
                  <a:pt x="694337" y="78119"/>
                </a:cubicBezTo>
                <a:cubicBezTo>
                  <a:pt x="670103" y="49038"/>
                  <a:pt x="676327" y="38084"/>
                  <a:pt x="641785" y="15056"/>
                </a:cubicBezTo>
                <a:cubicBezTo>
                  <a:pt x="632567" y="8911"/>
                  <a:pt x="620764" y="8049"/>
                  <a:pt x="610254" y="4546"/>
                </a:cubicBezTo>
                <a:cubicBezTo>
                  <a:pt x="453581" y="14338"/>
                  <a:pt x="467823" y="-31337"/>
                  <a:pt x="421068" y="46588"/>
                </a:cubicBezTo>
                <a:cubicBezTo>
                  <a:pt x="417038" y="53305"/>
                  <a:pt x="403550" y="81622"/>
                  <a:pt x="400047" y="88629"/>
                </a:cubicBezTo>
                <a:close/>
              </a:path>
            </a:pathLst>
          </a:custGeom>
          <a:solidFill>
            <a:schemeClr val="accent2">
              <a:lumMod val="50000"/>
              <a:alpha val="23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6705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57">
                                            <p:txEl>
                                              <p:pRg st="1" end="1"/>
                                            </p:txEl>
                                          </p:spTgt>
                                        </p:tgtEl>
                                        <p:attrNameLst>
                                          <p:attrName>style.visibility</p:attrName>
                                        </p:attrNameLst>
                                      </p:cBhvr>
                                      <p:to>
                                        <p:strVal val="visible"/>
                                      </p:to>
                                    </p:set>
                                    <p:animEffect transition="in" filter="fade">
                                      <p:cBhvr>
                                        <p:cTn id="11" dur="1"/>
                                        <p:tgtEl>
                                          <p:spTgt spid="357">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57">
                                            <p:txEl>
                                              <p:pRg st="2" end="2"/>
                                            </p:txEl>
                                          </p:spTgt>
                                        </p:tgtEl>
                                        <p:attrNameLst>
                                          <p:attrName>style.visibility</p:attrName>
                                        </p:attrNameLst>
                                      </p:cBhvr>
                                      <p:to>
                                        <p:strVal val="visible"/>
                                      </p:to>
                                    </p:set>
                                    <p:animEffect transition="in" filter="fade">
                                      <p:cBhvr>
                                        <p:cTn id="16" dur="1"/>
                                        <p:tgtEl>
                                          <p:spTgt spid="35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lvl="0"/>
            <a:r>
              <a:rPr lang="en-US" dirty="0"/>
              <a:t>More Questions</a:t>
            </a:r>
            <a:r>
              <a:rPr lang="mr-IN" dirty="0"/>
              <a:t>…</a:t>
            </a:r>
            <a:endParaRPr dirty="0"/>
          </a:p>
        </p:txBody>
      </p:sp>
      <p:sp>
        <p:nvSpPr>
          <p:cNvPr id="2" name="Oval 1"/>
          <p:cNvSpPr/>
          <p:nvPr/>
        </p:nvSpPr>
        <p:spPr>
          <a:xfrm>
            <a:off x="383627" y="25885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p:cNvSpPr/>
          <p:nvPr/>
        </p:nvSpPr>
        <p:spPr>
          <a:xfrm>
            <a:off x="1692165" y="16744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6" name="Oval 5"/>
          <p:cNvSpPr/>
          <p:nvPr/>
        </p:nvSpPr>
        <p:spPr>
          <a:xfrm>
            <a:off x="1692164" y="335691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7" name="Straight Arrow Connector 6"/>
          <p:cNvCxnSpPr>
            <a:stCxn id="2" idx="7"/>
            <a:endCxn id="5" idx="2"/>
          </p:cNvCxnSpPr>
          <p:nvPr/>
        </p:nvCxnSpPr>
        <p:spPr>
          <a:xfrm flipV="1">
            <a:off x="961584" y="1981151"/>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2" idx="5"/>
            <a:endCxn id="6" idx="2"/>
          </p:cNvCxnSpPr>
          <p:nvPr/>
        </p:nvCxnSpPr>
        <p:spPr>
          <a:xfrm>
            <a:off x="961584" y="3112208"/>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7" name="Rectangle 16"/>
          <p:cNvSpPr/>
          <p:nvPr/>
        </p:nvSpPr>
        <p:spPr>
          <a:xfrm>
            <a:off x="655267" y="338190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20" name="Oval 19"/>
          <p:cNvSpPr/>
          <p:nvPr/>
        </p:nvSpPr>
        <p:spPr>
          <a:xfrm>
            <a:off x="3039083" y="12857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21" name="Oval 20"/>
          <p:cNvSpPr/>
          <p:nvPr/>
        </p:nvSpPr>
        <p:spPr>
          <a:xfrm>
            <a:off x="3039083" y="207377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2" name="Straight Arrow Connector 21"/>
          <p:cNvCxnSpPr>
            <a:stCxn id="5" idx="7"/>
          </p:cNvCxnSpPr>
          <p:nvPr/>
        </p:nvCxnSpPr>
        <p:spPr>
          <a:xfrm flipV="1">
            <a:off x="2270122" y="1592519"/>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6" name="Straight Arrow Connector 335"/>
          <p:cNvCxnSpPr>
            <a:stCxn id="5" idx="5"/>
            <a:endCxn id="21" idx="2"/>
          </p:cNvCxnSpPr>
          <p:nvPr/>
        </p:nvCxnSpPr>
        <p:spPr>
          <a:xfrm>
            <a:off x="2270122" y="2198041"/>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39" name="Rectangle 338"/>
          <p:cNvSpPr/>
          <p:nvPr/>
        </p:nvSpPr>
        <p:spPr>
          <a:xfrm>
            <a:off x="2085557" y="13467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340" name="Rectangle 339"/>
          <p:cNvSpPr/>
          <p:nvPr/>
        </p:nvSpPr>
        <p:spPr>
          <a:xfrm>
            <a:off x="2085557" y="22159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341" name="Oval 340"/>
          <p:cNvSpPr/>
          <p:nvPr/>
        </p:nvSpPr>
        <p:spPr>
          <a:xfrm>
            <a:off x="3065934" y="3014818"/>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342" name="Oval 341"/>
          <p:cNvSpPr/>
          <p:nvPr/>
        </p:nvSpPr>
        <p:spPr>
          <a:xfrm>
            <a:off x="3052508" y="376015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343" name="Straight Arrow Connector 342"/>
          <p:cNvCxnSpPr>
            <a:stCxn id="6" idx="7"/>
            <a:endCxn id="341" idx="2"/>
          </p:cNvCxnSpPr>
          <p:nvPr/>
        </p:nvCxnSpPr>
        <p:spPr>
          <a:xfrm flipV="1">
            <a:off x="2270121" y="3321547"/>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4" name="Straight Arrow Connector 343"/>
          <p:cNvCxnSpPr>
            <a:stCxn id="6" idx="5"/>
            <a:endCxn id="342" idx="2"/>
          </p:cNvCxnSpPr>
          <p:nvPr/>
        </p:nvCxnSpPr>
        <p:spPr>
          <a:xfrm>
            <a:off x="2270121" y="3880535"/>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45" name="Rectangle 344"/>
          <p:cNvSpPr/>
          <p:nvPr/>
        </p:nvSpPr>
        <p:spPr>
          <a:xfrm>
            <a:off x="2098982" y="304565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346" name="Rectangle 345"/>
          <p:cNvSpPr/>
          <p:nvPr/>
        </p:nvSpPr>
        <p:spPr>
          <a:xfrm>
            <a:off x="2098982" y="390416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357" name="Google Shape;153;p33"/>
          <p:cNvSpPr txBox="1">
            <a:spLocks noGrp="1"/>
          </p:cNvSpPr>
          <p:nvPr>
            <p:ph type="body" idx="1"/>
          </p:nvPr>
        </p:nvSpPr>
        <p:spPr>
          <a:xfrm>
            <a:off x="4083903" y="939340"/>
            <a:ext cx="4596055" cy="1673900"/>
          </a:xfrm>
          <a:prstGeom prst="rect">
            <a:avLst/>
          </a:prstGeom>
        </p:spPr>
        <p:txBody>
          <a:bodyPr spcFirstLastPara="1" wrap="square" lIns="91425" tIns="91425" rIns="91425" bIns="91425" anchor="t" anchorCtr="0">
            <a:noAutofit/>
          </a:bodyPr>
          <a:lstStyle/>
          <a:p>
            <a:pPr marL="354013" indent="-342900"/>
            <a:r>
              <a:rPr lang="en-US" sz="2200" i="1" dirty="0"/>
              <a:t>Q5: What is the probability that a randomly selected person tests positive?</a:t>
            </a:r>
          </a:p>
          <a:p>
            <a:pPr marL="354013" indent="-342900"/>
            <a:r>
              <a:rPr lang="en-US" sz="2200" i="1" dirty="0"/>
              <a:t>A5: P(TP)=P(H)P(TP|H)</a:t>
            </a:r>
            <a:br>
              <a:rPr lang="en-US" sz="2200" i="1" dirty="0"/>
            </a:br>
            <a:r>
              <a:rPr lang="en-US" sz="2200" i="1" dirty="0"/>
              <a:t>                  +P(D)P(TP|D)</a:t>
            </a:r>
          </a:p>
          <a:p>
            <a:pPr marL="354013" indent="-342900"/>
            <a:endParaRPr lang="en-US" sz="2200" i="1" dirty="0"/>
          </a:p>
          <a:p>
            <a:pPr marL="354013" indent="-342900"/>
            <a:endParaRPr lang="en-US" sz="2200" dirty="0"/>
          </a:p>
        </p:txBody>
      </p:sp>
      <p:sp>
        <p:nvSpPr>
          <p:cNvPr id="23" name="Freeform 22"/>
          <p:cNvSpPr/>
          <p:nvPr/>
        </p:nvSpPr>
        <p:spPr>
          <a:xfrm>
            <a:off x="188532" y="2255178"/>
            <a:ext cx="3794889" cy="2054063"/>
          </a:xfrm>
          <a:custGeom>
            <a:avLst/>
            <a:gdLst>
              <a:gd name="connsiteX0" fmla="*/ 400047 w 3794889"/>
              <a:gd name="connsiteY0" fmla="*/ 88629 h 2054063"/>
              <a:gd name="connsiteX1" fmla="*/ 400047 w 3794889"/>
              <a:gd name="connsiteY1" fmla="*/ 88629 h 2054063"/>
              <a:gd name="connsiteX2" fmla="*/ 273923 w 3794889"/>
              <a:gd name="connsiteY2" fmla="*/ 151691 h 2054063"/>
              <a:gd name="connsiteX3" fmla="*/ 210861 w 3794889"/>
              <a:gd name="connsiteY3" fmla="*/ 204243 h 2054063"/>
              <a:gd name="connsiteX4" fmla="*/ 179330 w 3794889"/>
              <a:gd name="connsiteY4" fmla="*/ 225263 h 2054063"/>
              <a:gd name="connsiteX5" fmla="*/ 95247 w 3794889"/>
              <a:gd name="connsiteY5" fmla="*/ 319856 h 2054063"/>
              <a:gd name="connsiteX6" fmla="*/ 63716 w 3794889"/>
              <a:gd name="connsiteY6" fmla="*/ 382919 h 2054063"/>
              <a:gd name="connsiteX7" fmla="*/ 32185 w 3794889"/>
              <a:gd name="connsiteY7" fmla="*/ 488022 h 2054063"/>
              <a:gd name="connsiteX8" fmla="*/ 11165 w 3794889"/>
              <a:gd name="connsiteY8" fmla="*/ 572105 h 2054063"/>
              <a:gd name="connsiteX9" fmla="*/ 11165 w 3794889"/>
              <a:gd name="connsiteY9" fmla="*/ 855884 h 2054063"/>
              <a:gd name="connsiteX10" fmla="*/ 32185 w 3794889"/>
              <a:gd name="connsiteY10" fmla="*/ 929456 h 2054063"/>
              <a:gd name="connsiteX11" fmla="*/ 53206 w 3794889"/>
              <a:gd name="connsiteY11" fmla="*/ 960988 h 2054063"/>
              <a:gd name="connsiteX12" fmla="*/ 63716 w 3794889"/>
              <a:gd name="connsiteY12" fmla="*/ 992519 h 2054063"/>
              <a:gd name="connsiteX13" fmla="*/ 105758 w 3794889"/>
              <a:gd name="connsiteY13" fmla="*/ 1055581 h 2054063"/>
              <a:gd name="connsiteX14" fmla="*/ 126778 w 3794889"/>
              <a:gd name="connsiteY14" fmla="*/ 1087112 h 2054063"/>
              <a:gd name="connsiteX15" fmla="*/ 189840 w 3794889"/>
              <a:gd name="connsiteY15" fmla="*/ 1150174 h 2054063"/>
              <a:gd name="connsiteX16" fmla="*/ 221371 w 3794889"/>
              <a:gd name="connsiteY16" fmla="*/ 1181705 h 2054063"/>
              <a:gd name="connsiteX17" fmla="*/ 252902 w 3794889"/>
              <a:gd name="connsiteY17" fmla="*/ 1213236 h 2054063"/>
              <a:gd name="connsiteX18" fmla="*/ 326475 w 3794889"/>
              <a:gd name="connsiteY18" fmla="*/ 1307829 h 2054063"/>
              <a:gd name="connsiteX19" fmla="*/ 368516 w 3794889"/>
              <a:gd name="connsiteY19" fmla="*/ 1370891 h 2054063"/>
              <a:gd name="connsiteX20" fmla="*/ 442089 w 3794889"/>
              <a:gd name="connsiteY20" fmla="*/ 1465484 h 2054063"/>
              <a:gd name="connsiteX21" fmla="*/ 473620 w 3794889"/>
              <a:gd name="connsiteY21" fmla="*/ 1486505 h 2054063"/>
              <a:gd name="connsiteX22" fmla="*/ 547192 w 3794889"/>
              <a:gd name="connsiteY22" fmla="*/ 1570588 h 2054063"/>
              <a:gd name="connsiteX23" fmla="*/ 599744 w 3794889"/>
              <a:gd name="connsiteY23" fmla="*/ 1633650 h 2054063"/>
              <a:gd name="connsiteX24" fmla="*/ 662806 w 3794889"/>
              <a:gd name="connsiteY24" fmla="*/ 1675691 h 2054063"/>
              <a:gd name="connsiteX25" fmla="*/ 767909 w 3794889"/>
              <a:gd name="connsiteY25" fmla="*/ 1749263 h 2054063"/>
              <a:gd name="connsiteX26" fmla="*/ 830971 w 3794889"/>
              <a:gd name="connsiteY26" fmla="*/ 1801815 h 2054063"/>
              <a:gd name="connsiteX27" fmla="*/ 862502 w 3794889"/>
              <a:gd name="connsiteY27" fmla="*/ 1822836 h 2054063"/>
              <a:gd name="connsiteX28" fmla="*/ 946585 w 3794889"/>
              <a:gd name="connsiteY28" fmla="*/ 1896408 h 2054063"/>
              <a:gd name="connsiteX29" fmla="*/ 1009647 w 3794889"/>
              <a:gd name="connsiteY29" fmla="*/ 1938450 h 2054063"/>
              <a:gd name="connsiteX30" fmla="*/ 1041178 w 3794889"/>
              <a:gd name="connsiteY30" fmla="*/ 1959470 h 2054063"/>
              <a:gd name="connsiteX31" fmla="*/ 1072709 w 3794889"/>
              <a:gd name="connsiteY31" fmla="*/ 1969981 h 2054063"/>
              <a:gd name="connsiteX32" fmla="*/ 1156792 w 3794889"/>
              <a:gd name="connsiteY32" fmla="*/ 2001512 h 2054063"/>
              <a:gd name="connsiteX33" fmla="*/ 1272406 w 3794889"/>
              <a:gd name="connsiteY33" fmla="*/ 2033043 h 2054063"/>
              <a:gd name="connsiteX34" fmla="*/ 1440571 w 3794889"/>
              <a:gd name="connsiteY34" fmla="*/ 2054063 h 2054063"/>
              <a:gd name="connsiteX35" fmla="*/ 1692820 w 3794889"/>
              <a:gd name="connsiteY35" fmla="*/ 2043553 h 2054063"/>
              <a:gd name="connsiteX36" fmla="*/ 1755882 w 3794889"/>
              <a:gd name="connsiteY36" fmla="*/ 2012022 h 2054063"/>
              <a:gd name="connsiteX37" fmla="*/ 1797923 w 3794889"/>
              <a:gd name="connsiteY37" fmla="*/ 2001512 h 2054063"/>
              <a:gd name="connsiteX38" fmla="*/ 1839965 w 3794889"/>
              <a:gd name="connsiteY38" fmla="*/ 1980491 h 2054063"/>
              <a:gd name="connsiteX39" fmla="*/ 1934558 w 3794889"/>
              <a:gd name="connsiteY39" fmla="*/ 1917429 h 2054063"/>
              <a:gd name="connsiteX40" fmla="*/ 1966089 w 3794889"/>
              <a:gd name="connsiteY40" fmla="*/ 1896408 h 2054063"/>
              <a:gd name="connsiteX41" fmla="*/ 1997620 w 3794889"/>
              <a:gd name="connsiteY41" fmla="*/ 1875388 h 2054063"/>
              <a:gd name="connsiteX42" fmla="*/ 2018640 w 3794889"/>
              <a:gd name="connsiteY42" fmla="*/ 1843856 h 2054063"/>
              <a:gd name="connsiteX43" fmla="*/ 2081702 w 3794889"/>
              <a:gd name="connsiteY43" fmla="*/ 1791305 h 2054063"/>
              <a:gd name="connsiteX44" fmla="*/ 2134254 w 3794889"/>
              <a:gd name="connsiteY44" fmla="*/ 1738753 h 2054063"/>
              <a:gd name="connsiteX45" fmla="*/ 2197316 w 3794889"/>
              <a:gd name="connsiteY45" fmla="*/ 1686201 h 2054063"/>
              <a:gd name="connsiteX46" fmla="*/ 2239358 w 3794889"/>
              <a:gd name="connsiteY46" fmla="*/ 1665181 h 2054063"/>
              <a:gd name="connsiteX47" fmla="*/ 2302420 w 3794889"/>
              <a:gd name="connsiteY47" fmla="*/ 1623139 h 2054063"/>
              <a:gd name="connsiteX48" fmla="*/ 2333951 w 3794889"/>
              <a:gd name="connsiteY48" fmla="*/ 1602119 h 2054063"/>
              <a:gd name="connsiteX49" fmla="*/ 2407523 w 3794889"/>
              <a:gd name="connsiteY49" fmla="*/ 1570588 h 2054063"/>
              <a:gd name="connsiteX50" fmla="*/ 2470585 w 3794889"/>
              <a:gd name="connsiteY50" fmla="*/ 1549567 h 2054063"/>
              <a:gd name="connsiteX51" fmla="*/ 2575689 w 3794889"/>
              <a:gd name="connsiteY51" fmla="*/ 1518036 h 2054063"/>
              <a:gd name="connsiteX52" fmla="*/ 2764875 w 3794889"/>
              <a:gd name="connsiteY52" fmla="*/ 1497015 h 2054063"/>
              <a:gd name="connsiteX53" fmla="*/ 2964571 w 3794889"/>
              <a:gd name="connsiteY53" fmla="*/ 1475994 h 2054063"/>
              <a:gd name="connsiteX54" fmla="*/ 3237840 w 3794889"/>
              <a:gd name="connsiteY54" fmla="*/ 1454974 h 2054063"/>
              <a:gd name="connsiteX55" fmla="*/ 3300902 w 3794889"/>
              <a:gd name="connsiteY55" fmla="*/ 1444463 h 2054063"/>
              <a:gd name="connsiteX56" fmla="*/ 3374475 w 3794889"/>
              <a:gd name="connsiteY56" fmla="*/ 1433953 h 2054063"/>
              <a:gd name="connsiteX57" fmla="*/ 3437537 w 3794889"/>
              <a:gd name="connsiteY57" fmla="*/ 1423443 h 2054063"/>
              <a:gd name="connsiteX58" fmla="*/ 3521620 w 3794889"/>
              <a:gd name="connsiteY58" fmla="*/ 1412932 h 2054063"/>
              <a:gd name="connsiteX59" fmla="*/ 3626723 w 3794889"/>
              <a:gd name="connsiteY59" fmla="*/ 1381401 h 2054063"/>
              <a:gd name="connsiteX60" fmla="*/ 3658254 w 3794889"/>
              <a:gd name="connsiteY60" fmla="*/ 1370891 h 2054063"/>
              <a:gd name="connsiteX61" fmla="*/ 3689785 w 3794889"/>
              <a:gd name="connsiteY61" fmla="*/ 1360381 h 2054063"/>
              <a:gd name="connsiteX62" fmla="*/ 3721316 w 3794889"/>
              <a:gd name="connsiteY62" fmla="*/ 1339360 h 2054063"/>
              <a:gd name="connsiteX63" fmla="*/ 3752847 w 3794889"/>
              <a:gd name="connsiteY63" fmla="*/ 1276298 h 2054063"/>
              <a:gd name="connsiteX64" fmla="*/ 3773868 w 3794889"/>
              <a:gd name="connsiteY64" fmla="*/ 1244767 h 2054063"/>
              <a:gd name="connsiteX65" fmla="*/ 3784378 w 3794889"/>
              <a:gd name="connsiteY65" fmla="*/ 1202725 h 2054063"/>
              <a:gd name="connsiteX66" fmla="*/ 3794889 w 3794889"/>
              <a:gd name="connsiteY66" fmla="*/ 1171194 h 2054063"/>
              <a:gd name="connsiteX67" fmla="*/ 3784378 w 3794889"/>
              <a:gd name="connsiteY67" fmla="*/ 982008 h 2054063"/>
              <a:gd name="connsiteX68" fmla="*/ 3752847 w 3794889"/>
              <a:gd name="connsiteY68" fmla="*/ 908436 h 2054063"/>
              <a:gd name="connsiteX69" fmla="*/ 3731827 w 3794889"/>
              <a:gd name="connsiteY69" fmla="*/ 845374 h 2054063"/>
              <a:gd name="connsiteX70" fmla="*/ 3710806 w 3794889"/>
              <a:gd name="connsiteY70" fmla="*/ 813843 h 2054063"/>
              <a:gd name="connsiteX71" fmla="*/ 3616213 w 3794889"/>
              <a:gd name="connsiteY71" fmla="*/ 729760 h 2054063"/>
              <a:gd name="connsiteX72" fmla="*/ 3563661 w 3794889"/>
              <a:gd name="connsiteY72" fmla="*/ 677208 h 2054063"/>
              <a:gd name="connsiteX73" fmla="*/ 3500599 w 3794889"/>
              <a:gd name="connsiteY73" fmla="*/ 614146 h 2054063"/>
              <a:gd name="connsiteX74" fmla="*/ 3448047 w 3794889"/>
              <a:gd name="connsiteY74" fmla="*/ 582615 h 2054063"/>
              <a:gd name="connsiteX75" fmla="*/ 3406006 w 3794889"/>
              <a:gd name="connsiteY75" fmla="*/ 551084 h 2054063"/>
              <a:gd name="connsiteX76" fmla="*/ 3321923 w 3794889"/>
              <a:gd name="connsiteY76" fmla="*/ 519553 h 2054063"/>
              <a:gd name="connsiteX77" fmla="*/ 3258861 w 3794889"/>
              <a:gd name="connsiteY77" fmla="*/ 498532 h 2054063"/>
              <a:gd name="connsiteX78" fmla="*/ 3227330 w 3794889"/>
              <a:gd name="connsiteY78" fmla="*/ 488022 h 2054063"/>
              <a:gd name="connsiteX79" fmla="*/ 3195799 w 3794889"/>
              <a:gd name="connsiteY79" fmla="*/ 477512 h 2054063"/>
              <a:gd name="connsiteX80" fmla="*/ 3101206 w 3794889"/>
              <a:gd name="connsiteY80" fmla="*/ 467001 h 2054063"/>
              <a:gd name="connsiteX81" fmla="*/ 2659771 w 3794889"/>
              <a:gd name="connsiteY81" fmla="*/ 477512 h 2054063"/>
              <a:gd name="connsiteX82" fmla="*/ 2596709 w 3794889"/>
              <a:gd name="connsiteY82" fmla="*/ 488022 h 2054063"/>
              <a:gd name="connsiteX83" fmla="*/ 2491606 w 3794889"/>
              <a:gd name="connsiteY83" fmla="*/ 509043 h 2054063"/>
              <a:gd name="connsiteX84" fmla="*/ 2439054 w 3794889"/>
              <a:gd name="connsiteY84" fmla="*/ 519553 h 2054063"/>
              <a:gd name="connsiteX85" fmla="*/ 2375992 w 3794889"/>
              <a:gd name="connsiteY85" fmla="*/ 540574 h 2054063"/>
              <a:gd name="connsiteX86" fmla="*/ 2270889 w 3794889"/>
              <a:gd name="connsiteY86" fmla="*/ 572105 h 2054063"/>
              <a:gd name="connsiteX87" fmla="*/ 2207827 w 3794889"/>
              <a:gd name="connsiteY87" fmla="*/ 603636 h 2054063"/>
              <a:gd name="connsiteX88" fmla="*/ 2113234 w 3794889"/>
              <a:gd name="connsiteY88" fmla="*/ 656188 h 2054063"/>
              <a:gd name="connsiteX89" fmla="*/ 2050171 w 3794889"/>
              <a:gd name="connsiteY89" fmla="*/ 708739 h 2054063"/>
              <a:gd name="connsiteX90" fmla="*/ 2018640 w 3794889"/>
              <a:gd name="connsiteY90" fmla="*/ 740270 h 2054063"/>
              <a:gd name="connsiteX91" fmla="*/ 1955578 w 3794889"/>
              <a:gd name="connsiteY91" fmla="*/ 782312 h 2054063"/>
              <a:gd name="connsiteX92" fmla="*/ 1913537 w 3794889"/>
              <a:gd name="connsiteY92" fmla="*/ 813843 h 2054063"/>
              <a:gd name="connsiteX93" fmla="*/ 1882006 w 3794889"/>
              <a:gd name="connsiteY93" fmla="*/ 824353 h 2054063"/>
              <a:gd name="connsiteX94" fmla="*/ 1818944 w 3794889"/>
              <a:gd name="connsiteY94" fmla="*/ 866394 h 2054063"/>
              <a:gd name="connsiteX95" fmla="*/ 1787413 w 3794889"/>
              <a:gd name="connsiteY95" fmla="*/ 876905 h 2054063"/>
              <a:gd name="connsiteX96" fmla="*/ 1755882 w 3794889"/>
              <a:gd name="connsiteY96" fmla="*/ 897925 h 2054063"/>
              <a:gd name="connsiteX97" fmla="*/ 1713840 w 3794889"/>
              <a:gd name="connsiteY97" fmla="*/ 908436 h 2054063"/>
              <a:gd name="connsiteX98" fmla="*/ 1598227 w 3794889"/>
              <a:gd name="connsiteY98" fmla="*/ 929456 h 2054063"/>
              <a:gd name="connsiteX99" fmla="*/ 1388020 w 3794889"/>
              <a:gd name="connsiteY99" fmla="*/ 908436 h 2054063"/>
              <a:gd name="connsiteX100" fmla="*/ 1356489 w 3794889"/>
              <a:gd name="connsiteY100" fmla="*/ 897925 h 2054063"/>
              <a:gd name="connsiteX101" fmla="*/ 1282916 w 3794889"/>
              <a:gd name="connsiteY101" fmla="*/ 855884 h 2054063"/>
              <a:gd name="connsiteX102" fmla="*/ 1219854 w 3794889"/>
              <a:gd name="connsiteY102" fmla="*/ 792822 h 2054063"/>
              <a:gd name="connsiteX103" fmla="*/ 1177813 w 3794889"/>
              <a:gd name="connsiteY103" fmla="*/ 729760 h 2054063"/>
              <a:gd name="connsiteX104" fmla="*/ 1146282 w 3794889"/>
              <a:gd name="connsiteY104" fmla="*/ 698229 h 2054063"/>
              <a:gd name="connsiteX105" fmla="*/ 1083220 w 3794889"/>
              <a:gd name="connsiteY105" fmla="*/ 614146 h 2054063"/>
              <a:gd name="connsiteX106" fmla="*/ 1051689 w 3794889"/>
              <a:gd name="connsiteY106" fmla="*/ 582615 h 2054063"/>
              <a:gd name="connsiteX107" fmla="*/ 1020158 w 3794889"/>
              <a:gd name="connsiteY107" fmla="*/ 530063 h 2054063"/>
              <a:gd name="connsiteX108" fmla="*/ 999137 w 3794889"/>
              <a:gd name="connsiteY108" fmla="*/ 498532 h 2054063"/>
              <a:gd name="connsiteX109" fmla="*/ 988627 w 3794889"/>
              <a:gd name="connsiteY109" fmla="*/ 467001 h 2054063"/>
              <a:gd name="connsiteX110" fmla="*/ 946585 w 3794889"/>
              <a:gd name="connsiteY110" fmla="*/ 393429 h 2054063"/>
              <a:gd name="connsiteX111" fmla="*/ 915054 w 3794889"/>
              <a:gd name="connsiteY111" fmla="*/ 330367 h 2054063"/>
              <a:gd name="connsiteX112" fmla="*/ 894034 w 3794889"/>
              <a:gd name="connsiteY112" fmla="*/ 288325 h 2054063"/>
              <a:gd name="connsiteX113" fmla="*/ 862502 w 3794889"/>
              <a:gd name="connsiteY113" fmla="*/ 256794 h 2054063"/>
              <a:gd name="connsiteX114" fmla="*/ 820461 w 3794889"/>
              <a:gd name="connsiteY114" fmla="*/ 204243 h 2054063"/>
              <a:gd name="connsiteX115" fmla="*/ 767909 w 3794889"/>
              <a:gd name="connsiteY115" fmla="*/ 141181 h 2054063"/>
              <a:gd name="connsiteX116" fmla="*/ 694337 w 3794889"/>
              <a:gd name="connsiteY116" fmla="*/ 78119 h 2054063"/>
              <a:gd name="connsiteX117" fmla="*/ 641785 w 3794889"/>
              <a:gd name="connsiteY117" fmla="*/ 15056 h 2054063"/>
              <a:gd name="connsiteX118" fmla="*/ 610254 w 3794889"/>
              <a:gd name="connsiteY118" fmla="*/ 4546 h 2054063"/>
              <a:gd name="connsiteX119" fmla="*/ 421068 w 3794889"/>
              <a:gd name="connsiteY119" fmla="*/ 46588 h 2054063"/>
              <a:gd name="connsiteX120" fmla="*/ 400047 w 3794889"/>
              <a:gd name="connsiteY120" fmla="*/ 88629 h 2054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3794889" h="2054063">
                <a:moveTo>
                  <a:pt x="400047" y="88629"/>
                </a:moveTo>
                <a:lnTo>
                  <a:pt x="400047" y="88629"/>
                </a:lnTo>
                <a:cubicBezTo>
                  <a:pt x="358006" y="109650"/>
                  <a:pt x="315397" y="129572"/>
                  <a:pt x="273923" y="151691"/>
                </a:cubicBezTo>
                <a:cubicBezTo>
                  <a:pt x="230431" y="174887"/>
                  <a:pt x="250846" y="170923"/>
                  <a:pt x="210861" y="204243"/>
                </a:cubicBezTo>
                <a:cubicBezTo>
                  <a:pt x="201157" y="212330"/>
                  <a:pt x="188771" y="216871"/>
                  <a:pt x="179330" y="225263"/>
                </a:cubicBezTo>
                <a:cubicBezTo>
                  <a:pt x="120427" y="277621"/>
                  <a:pt x="127196" y="271934"/>
                  <a:pt x="95247" y="319856"/>
                </a:cubicBezTo>
                <a:cubicBezTo>
                  <a:pt x="56920" y="434846"/>
                  <a:pt x="118045" y="260679"/>
                  <a:pt x="63716" y="382919"/>
                </a:cubicBezTo>
                <a:cubicBezTo>
                  <a:pt x="43740" y="427865"/>
                  <a:pt x="44412" y="445229"/>
                  <a:pt x="32185" y="488022"/>
                </a:cubicBezTo>
                <a:cubicBezTo>
                  <a:pt x="10642" y="563420"/>
                  <a:pt x="32529" y="465283"/>
                  <a:pt x="11165" y="572105"/>
                </a:cubicBezTo>
                <a:cubicBezTo>
                  <a:pt x="-1887" y="715669"/>
                  <a:pt x="-5452" y="689712"/>
                  <a:pt x="11165" y="855884"/>
                </a:cubicBezTo>
                <a:cubicBezTo>
                  <a:pt x="12007" y="864302"/>
                  <a:pt x="26583" y="918252"/>
                  <a:pt x="32185" y="929456"/>
                </a:cubicBezTo>
                <a:cubicBezTo>
                  <a:pt x="37834" y="940755"/>
                  <a:pt x="46199" y="950477"/>
                  <a:pt x="53206" y="960988"/>
                </a:cubicBezTo>
                <a:cubicBezTo>
                  <a:pt x="56709" y="971498"/>
                  <a:pt x="58336" y="982834"/>
                  <a:pt x="63716" y="992519"/>
                </a:cubicBezTo>
                <a:cubicBezTo>
                  <a:pt x="75985" y="1014604"/>
                  <a:pt x="91744" y="1034560"/>
                  <a:pt x="105758" y="1055581"/>
                </a:cubicBezTo>
                <a:cubicBezTo>
                  <a:pt x="112765" y="1066091"/>
                  <a:pt x="117846" y="1078180"/>
                  <a:pt x="126778" y="1087112"/>
                </a:cubicBezTo>
                <a:lnTo>
                  <a:pt x="189840" y="1150174"/>
                </a:lnTo>
                <a:lnTo>
                  <a:pt x="221371" y="1181705"/>
                </a:lnTo>
                <a:cubicBezTo>
                  <a:pt x="231881" y="1192215"/>
                  <a:pt x="244657" y="1200869"/>
                  <a:pt x="252902" y="1213236"/>
                </a:cubicBezTo>
                <a:cubicBezTo>
                  <a:pt x="303189" y="1288665"/>
                  <a:pt x="277080" y="1258434"/>
                  <a:pt x="326475" y="1307829"/>
                </a:cubicBezTo>
                <a:cubicBezTo>
                  <a:pt x="346575" y="1368130"/>
                  <a:pt x="322591" y="1311845"/>
                  <a:pt x="368516" y="1370891"/>
                </a:cubicBezTo>
                <a:cubicBezTo>
                  <a:pt x="411691" y="1426402"/>
                  <a:pt x="396878" y="1427808"/>
                  <a:pt x="442089" y="1465484"/>
                </a:cubicBezTo>
                <a:cubicBezTo>
                  <a:pt x="451793" y="1473571"/>
                  <a:pt x="463110" y="1479498"/>
                  <a:pt x="473620" y="1486505"/>
                </a:cubicBezTo>
                <a:cubicBezTo>
                  <a:pt x="522668" y="1560077"/>
                  <a:pt x="494640" y="1535553"/>
                  <a:pt x="547192" y="1570588"/>
                </a:cubicBezTo>
                <a:cubicBezTo>
                  <a:pt x="565877" y="1598615"/>
                  <a:pt x="571732" y="1611863"/>
                  <a:pt x="599744" y="1633650"/>
                </a:cubicBezTo>
                <a:cubicBezTo>
                  <a:pt x="619686" y="1649160"/>
                  <a:pt x="642595" y="1660533"/>
                  <a:pt x="662806" y="1675691"/>
                </a:cubicBezTo>
                <a:cubicBezTo>
                  <a:pt x="725061" y="1722383"/>
                  <a:pt x="690267" y="1697502"/>
                  <a:pt x="767909" y="1749263"/>
                </a:cubicBezTo>
                <a:cubicBezTo>
                  <a:pt x="846190" y="1801450"/>
                  <a:pt x="750051" y="1734381"/>
                  <a:pt x="830971" y="1801815"/>
                </a:cubicBezTo>
                <a:cubicBezTo>
                  <a:pt x="840675" y="1809902"/>
                  <a:pt x="851992" y="1815829"/>
                  <a:pt x="862502" y="1822836"/>
                </a:cubicBezTo>
                <a:cubicBezTo>
                  <a:pt x="922063" y="1912176"/>
                  <a:pt x="823961" y="1773784"/>
                  <a:pt x="946585" y="1896408"/>
                </a:cubicBezTo>
                <a:cubicBezTo>
                  <a:pt x="1006355" y="1956178"/>
                  <a:pt x="948806" y="1908030"/>
                  <a:pt x="1009647" y="1938450"/>
                </a:cubicBezTo>
                <a:cubicBezTo>
                  <a:pt x="1020945" y="1944099"/>
                  <a:pt x="1029880" y="1953821"/>
                  <a:pt x="1041178" y="1959470"/>
                </a:cubicBezTo>
                <a:cubicBezTo>
                  <a:pt x="1051087" y="1964425"/>
                  <a:pt x="1062526" y="1965617"/>
                  <a:pt x="1072709" y="1969981"/>
                </a:cubicBezTo>
                <a:cubicBezTo>
                  <a:pt x="1170664" y="2011961"/>
                  <a:pt x="1059914" y="1973832"/>
                  <a:pt x="1156792" y="2001512"/>
                </a:cubicBezTo>
                <a:cubicBezTo>
                  <a:pt x="1204903" y="2015258"/>
                  <a:pt x="1205811" y="2024719"/>
                  <a:pt x="1272406" y="2033043"/>
                </a:cubicBezTo>
                <a:lnTo>
                  <a:pt x="1440571" y="2054063"/>
                </a:lnTo>
                <a:cubicBezTo>
                  <a:pt x="1524654" y="2050560"/>
                  <a:pt x="1608894" y="2049770"/>
                  <a:pt x="1692820" y="2043553"/>
                </a:cubicBezTo>
                <a:cubicBezTo>
                  <a:pt x="1728516" y="2040909"/>
                  <a:pt x="1724047" y="2025665"/>
                  <a:pt x="1755882" y="2012022"/>
                </a:cubicBezTo>
                <a:cubicBezTo>
                  <a:pt x="1769159" y="2006332"/>
                  <a:pt x="1783909" y="2005015"/>
                  <a:pt x="1797923" y="2001512"/>
                </a:cubicBezTo>
                <a:cubicBezTo>
                  <a:pt x="1811937" y="1994505"/>
                  <a:pt x="1826530" y="1988552"/>
                  <a:pt x="1839965" y="1980491"/>
                </a:cubicBezTo>
                <a:cubicBezTo>
                  <a:pt x="1839982" y="1980481"/>
                  <a:pt x="1918784" y="1927945"/>
                  <a:pt x="1934558" y="1917429"/>
                </a:cubicBezTo>
                <a:lnTo>
                  <a:pt x="1966089" y="1896408"/>
                </a:lnTo>
                <a:lnTo>
                  <a:pt x="1997620" y="1875388"/>
                </a:lnTo>
                <a:cubicBezTo>
                  <a:pt x="2004627" y="1864877"/>
                  <a:pt x="2010553" y="1853560"/>
                  <a:pt x="2018640" y="1843856"/>
                </a:cubicBezTo>
                <a:cubicBezTo>
                  <a:pt x="2043928" y="1813509"/>
                  <a:pt x="2050699" y="1811973"/>
                  <a:pt x="2081702" y="1791305"/>
                </a:cubicBezTo>
                <a:cubicBezTo>
                  <a:pt x="2120240" y="1733498"/>
                  <a:pt x="2081702" y="1782546"/>
                  <a:pt x="2134254" y="1738753"/>
                </a:cubicBezTo>
                <a:cubicBezTo>
                  <a:pt x="2181678" y="1699233"/>
                  <a:pt x="2147502" y="1714665"/>
                  <a:pt x="2197316" y="1686201"/>
                </a:cubicBezTo>
                <a:cubicBezTo>
                  <a:pt x="2210920" y="1678428"/>
                  <a:pt x="2225923" y="1673242"/>
                  <a:pt x="2239358" y="1665181"/>
                </a:cubicBezTo>
                <a:cubicBezTo>
                  <a:pt x="2261022" y="1652183"/>
                  <a:pt x="2281399" y="1637153"/>
                  <a:pt x="2302420" y="1623139"/>
                </a:cubicBezTo>
                <a:cubicBezTo>
                  <a:pt x="2312930" y="1616132"/>
                  <a:pt x="2321968" y="1606114"/>
                  <a:pt x="2333951" y="1602119"/>
                </a:cubicBezTo>
                <a:cubicBezTo>
                  <a:pt x="2435462" y="1568280"/>
                  <a:pt x="2277628" y="1622546"/>
                  <a:pt x="2407523" y="1570588"/>
                </a:cubicBezTo>
                <a:cubicBezTo>
                  <a:pt x="2428096" y="1562359"/>
                  <a:pt x="2449564" y="1556574"/>
                  <a:pt x="2470585" y="1549567"/>
                </a:cubicBezTo>
                <a:cubicBezTo>
                  <a:pt x="2505431" y="1537951"/>
                  <a:pt x="2539560" y="1525262"/>
                  <a:pt x="2575689" y="1518036"/>
                </a:cubicBezTo>
                <a:cubicBezTo>
                  <a:pt x="2653559" y="1502462"/>
                  <a:pt x="2670578" y="1505587"/>
                  <a:pt x="2764875" y="1497015"/>
                </a:cubicBezTo>
                <a:cubicBezTo>
                  <a:pt x="2840074" y="1490179"/>
                  <a:pt x="2890373" y="1484239"/>
                  <a:pt x="2964571" y="1475994"/>
                </a:cubicBezTo>
                <a:cubicBezTo>
                  <a:pt x="3088156" y="1445099"/>
                  <a:pt x="2956444" y="1475074"/>
                  <a:pt x="3237840" y="1454974"/>
                </a:cubicBezTo>
                <a:cubicBezTo>
                  <a:pt x="3259096" y="1453456"/>
                  <a:pt x="3279839" y="1447703"/>
                  <a:pt x="3300902" y="1444463"/>
                </a:cubicBezTo>
                <a:cubicBezTo>
                  <a:pt x="3325387" y="1440696"/>
                  <a:pt x="3349990" y="1437720"/>
                  <a:pt x="3374475" y="1433953"/>
                </a:cubicBezTo>
                <a:cubicBezTo>
                  <a:pt x="3395538" y="1430713"/>
                  <a:pt x="3416441" y="1426457"/>
                  <a:pt x="3437537" y="1423443"/>
                </a:cubicBezTo>
                <a:cubicBezTo>
                  <a:pt x="3465499" y="1419448"/>
                  <a:pt x="3493759" y="1417576"/>
                  <a:pt x="3521620" y="1412932"/>
                </a:cubicBezTo>
                <a:cubicBezTo>
                  <a:pt x="3553393" y="1407636"/>
                  <a:pt x="3598682" y="1390748"/>
                  <a:pt x="3626723" y="1381401"/>
                </a:cubicBezTo>
                <a:lnTo>
                  <a:pt x="3658254" y="1370891"/>
                </a:lnTo>
                <a:lnTo>
                  <a:pt x="3689785" y="1360381"/>
                </a:lnTo>
                <a:cubicBezTo>
                  <a:pt x="3700295" y="1353374"/>
                  <a:pt x="3712384" y="1348292"/>
                  <a:pt x="3721316" y="1339360"/>
                </a:cubicBezTo>
                <a:cubicBezTo>
                  <a:pt x="3751439" y="1309237"/>
                  <a:pt x="3735749" y="1310493"/>
                  <a:pt x="3752847" y="1276298"/>
                </a:cubicBezTo>
                <a:cubicBezTo>
                  <a:pt x="3758496" y="1265000"/>
                  <a:pt x="3766861" y="1255277"/>
                  <a:pt x="3773868" y="1244767"/>
                </a:cubicBezTo>
                <a:cubicBezTo>
                  <a:pt x="3777371" y="1230753"/>
                  <a:pt x="3780410" y="1216614"/>
                  <a:pt x="3784378" y="1202725"/>
                </a:cubicBezTo>
                <a:cubicBezTo>
                  <a:pt x="3787422" y="1192072"/>
                  <a:pt x="3794889" y="1182273"/>
                  <a:pt x="3794889" y="1171194"/>
                </a:cubicBezTo>
                <a:cubicBezTo>
                  <a:pt x="3794889" y="1108035"/>
                  <a:pt x="3790366" y="1044883"/>
                  <a:pt x="3784378" y="982008"/>
                </a:cubicBezTo>
                <a:cubicBezTo>
                  <a:pt x="3782263" y="959802"/>
                  <a:pt x="3759943" y="926177"/>
                  <a:pt x="3752847" y="908436"/>
                </a:cubicBezTo>
                <a:cubicBezTo>
                  <a:pt x="3744618" y="887863"/>
                  <a:pt x="3744118" y="863810"/>
                  <a:pt x="3731827" y="845374"/>
                </a:cubicBezTo>
                <a:cubicBezTo>
                  <a:pt x="3724820" y="834864"/>
                  <a:pt x="3719198" y="823284"/>
                  <a:pt x="3710806" y="813843"/>
                </a:cubicBezTo>
                <a:cubicBezTo>
                  <a:pt x="3658447" y="754939"/>
                  <a:pt x="3664136" y="761709"/>
                  <a:pt x="3616213" y="729760"/>
                </a:cubicBezTo>
                <a:cubicBezTo>
                  <a:pt x="3572897" y="664787"/>
                  <a:pt x="3620990" y="728168"/>
                  <a:pt x="3563661" y="677208"/>
                </a:cubicBezTo>
                <a:cubicBezTo>
                  <a:pt x="3541442" y="657458"/>
                  <a:pt x="3526090" y="629441"/>
                  <a:pt x="3500599" y="614146"/>
                </a:cubicBezTo>
                <a:cubicBezTo>
                  <a:pt x="3483082" y="603636"/>
                  <a:pt x="3465045" y="593947"/>
                  <a:pt x="3448047" y="582615"/>
                </a:cubicBezTo>
                <a:cubicBezTo>
                  <a:pt x="3433472" y="572898"/>
                  <a:pt x="3420860" y="560368"/>
                  <a:pt x="3406006" y="551084"/>
                </a:cubicBezTo>
                <a:cubicBezTo>
                  <a:pt x="3362629" y="523973"/>
                  <a:pt x="3368485" y="533521"/>
                  <a:pt x="3321923" y="519553"/>
                </a:cubicBezTo>
                <a:cubicBezTo>
                  <a:pt x="3300700" y="513186"/>
                  <a:pt x="3279882" y="505539"/>
                  <a:pt x="3258861" y="498532"/>
                </a:cubicBezTo>
                <a:lnTo>
                  <a:pt x="3227330" y="488022"/>
                </a:lnTo>
                <a:cubicBezTo>
                  <a:pt x="3216820" y="484519"/>
                  <a:pt x="3206810" y="478736"/>
                  <a:pt x="3195799" y="477512"/>
                </a:cubicBezTo>
                <a:lnTo>
                  <a:pt x="3101206" y="467001"/>
                </a:lnTo>
                <a:lnTo>
                  <a:pt x="2659771" y="477512"/>
                </a:lnTo>
                <a:cubicBezTo>
                  <a:pt x="2638479" y="478399"/>
                  <a:pt x="2617655" y="484095"/>
                  <a:pt x="2596709" y="488022"/>
                </a:cubicBezTo>
                <a:cubicBezTo>
                  <a:pt x="2561593" y="494606"/>
                  <a:pt x="2526640" y="502036"/>
                  <a:pt x="2491606" y="509043"/>
                </a:cubicBezTo>
                <a:cubicBezTo>
                  <a:pt x="2474089" y="512546"/>
                  <a:pt x="2456001" y="513904"/>
                  <a:pt x="2439054" y="519553"/>
                </a:cubicBezTo>
                <a:cubicBezTo>
                  <a:pt x="2418033" y="526560"/>
                  <a:pt x="2397488" y="535200"/>
                  <a:pt x="2375992" y="540574"/>
                </a:cubicBezTo>
                <a:cubicBezTo>
                  <a:pt x="2352489" y="546450"/>
                  <a:pt x="2286245" y="561868"/>
                  <a:pt x="2270889" y="572105"/>
                </a:cubicBezTo>
                <a:cubicBezTo>
                  <a:pt x="2130899" y="665429"/>
                  <a:pt x="2338383" y="531105"/>
                  <a:pt x="2207827" y="603636"/>
                </a:cubicBezTo>
                <a:cubicBezTo>
                  <a:pt x="2099407" y="663870"/>
                  <a:pt x="2184581" y="632404"/>
                  <a:pt x="2113234" y="656188"/>
                </a:cubicBezTo>
                <a:cubicBezTo>
                  <a:pt x="2021103" y="748316"/>
                  <a:pt x="2137977" y="635568"/>
                  <a:pt x="2050171" y="708739"/>
                </a:cubicBezTo>
                <a:cubicBezTo>
                  <a:pt x="2038752" y="718255"/>
                  <a:pt x="2030373" y="731144"/>
                  <a:pt x="2018640" y="740270"/>
                </a:cubicBezTo>
                <a:cubicBezTo>
                  <a:pt x="1998698" y="755781"/>
                  <a:pt x="1975789" y="767154"/>
                  <a:pt x="1955578" y="782312"/>
                </a:cubicBezTo>
                <a:cubicBezTo>
                  <a:pt x="1941564" y="792822"/>
                  <a:pt x="1928746" y="805152"/>
                  <a:pt x="1913537" y="813843"/>
                </a:cubicBezTo>
                <a:cubicBezTo>
                  <a:pt x="1903918" y="819340"/>
                  <a:pt x="1892516" y="820850"/>
                  <a:pt x="1882006" y="824353"/>
                </a:cubicBezTo>
                <a:cubicBezTo>
                  <a:pt x="1860985" y="838367"/>
                  <a:pt x="1842911" y="858404"/>
                  <a:pt x="1818944" y="866394"/>
                </a:cubicBezTo>
                <a:cubicBezTo>
                  <a:pt x="1808434" y="869898"/>
                  <a:pt x="1797322" y="871950"/>
                  <a:pt x="1787413" y="876905"/>
                </a:cubicBezTo>
                <a:cubicBezTo>
                  <a:pt x="1776115" y="882554"/>
                  <a:pt x="1767492" y="892949"/>
                  <a:pt x="1755882" y="897925"/>
                </a:cubicBezTo>
                <a:cubicBezTo>
                  <a:pt x="1742605" y="903615"/>
                  <a:pt x="1727941" y="905302"/>
                  <a:pt x="1713840" y="908436"/>
                </a:cubicBezTo>
                <a:cubicBezTo>
                  <a:pt x="1669776" y="918228"/>
                  <a:pt x="1643856" y="921851"/>
                  <a:pt x="1598227" y="929456"/>
                </a:cubicBezTo>
                <a:cubicBezTo>
                  <a:pt x="1506543" y="923344"/>
                  <a:pt x="1463795" y="927380"/>
                  <a:pt x="1388020" y="908436"/>
                </a:cubicBezTo>
                <a:cubicBezTo>
                  <a:pt x="1377272" y="905749"/>
                  <a:pt x="1366672" y="902289"/>
                  <a:pt x="1356489" y="897925"/>
                </a:cubicBezTo>
                <a:cubicBezTo>
                  <a:pt x="1338108" y="890048"/>
                  <a:pt x="1299298" y="870446"/>
                  <a:pt x="1282916" y="855884"/>
                </a:cubicBezTo>
                <a:cubicBezTo>
                  <a:pt x="1260697" y="836134"/>
                  <a:pt x="1236344" y="817557"/>
                  <a:pt x="1219854" y="792822"/>
                </a:cubicBezTo>
                <a:cubicBezTo>
                  <a:pt x="1205840" y="771801"/>
                  <a:pt x="1195677" y="747624"/>
                  <a:pt x="1177813" y="729760"/>
                </a:cubicBezTo>
                <a:cubicBezTo>
                  <a:pt x="1167303" y="719250"/>
                  <a:pt x="1155694" y="709733"/>
                  <a:pt x="1146282" y="698229"/>
                </a:cubicBezTo>
                <a:cubicBezTo>
                  <a:pt x="1124097" y="671114"/>
                  <a:pt x="1107993" y="638919"/>
                  <a:pt x="1083220" y="614146"/>
                </a:cubicBezTo>
                <a:cubicBezTo>
                  <a:pt x="1072710" y="603636"/>
                  <a:pt x="1060607" y="594506"/>
                  <a:pt x="1051689" y="582615"/>
                </a:cubicBezTo>
                <a:cubicBezTo>
                  <a:pt x="1039432" y="566272"/>
                  <a:pt x="1030985" y="547386"/>
                  <a:pt x="1020158" y="530063"/>
                </a:cubicBezTo>
                <a:cubicBezTo>
                  <a:pt x="1013463" y="519351"/>
                  <a:pt x="1006144" y="509042"/>
                  <a:pt x="999137" y="498532"/>
                </a:cubicBezTo>
                <a:cubicBezTo>
                  <a:pt x="995634" y="488022"/>
                  <a:pt x="993582" y="476910"/>
                  <a:pt x="988627" y="467001"/>
                </a:cubicBezTo>
                <a:cubicBezTo>
                  <a:pt x="935849" y="361445"/>
                  <a:pt x="1001865" y="522415"/>
                  <a:pt x="946585" y="393429"/>
                </a:cubicBezTo>
                <a:cubicBezTo>
                  <a:pt x="905286" y="297065"/>
                  <a:pt x="972771" y="431374"/>
                  <a:pt x="915054" y="330367"/>
                </a:cubicBezTo>
                <a:cubicBezTo>
                  <a:pt x="907281" y="316763"/>
                  <a:pt x="903141" y="301075"/>
                  <a:pt x="894034" y="288325"/>
                </a:cubicBezTo>
                <a:cubicBezTo>
                  <a:pt x="885394" y="276230"/>
                  <a:pt x="873013" y="267304"/>
                  <a:pt x="862502" y="256794"/>
                </a:cubicBezTo>
                <a:cubicBezTo>
                  <a:pt x="842041" y="195410"/>
                  <a:pt x="868001" y="251783"/>
                  <a:pt x="820461" y="204243"/>
                </a:cubicBezTo>
                <a:cubicBezTo>
                  <a:pt x="723140" y="106924"/>
                  <a:pt x="888452" y="244504"/>
                  <a:pt x="767909" y="141181"/>
                </a:cubicBezTo>
                <a:cubicBezTo>
                  <a:pt x="727314" y="106385"/>
                  <a:pt x="726937" y="117239"/>
                  <a:pt x="694337" y="78119"/>
                </a:cubicBezTo>
                <a:cubicBezTo>
                  <a:pt x="670103" y="49038"/>
                  <a:pt x="676327" y="38084"/>
                  <a:pt x="641785" y="15056"/>
                </a:cubicBezTo>
                <a:cubicBezTo>
                  <a:pt x="632567" y="8911"/>
                  <a:pt x="620764" y="8049"/>
                  <a:pt x="610254" y="4546"/>
                </a:cubicBezTo>
                <a:cubicBezTo>
                  <a:pt x="453581" y="14338"/>
                  <a:pt x="467823" y="-31337"/>
                  <a:pt x="421068" y="46588"/>
                </a:cubicBezTo>
                <a:cubicBezTo>
                  <a:pt x="417038" y="53305"/>
                  <a:pt x="403550" y="81622"/>
                  <a:pt x="400047" y="88629"/>
                </a:cubicBezTo>
                <a:close/>
              </a:path>
            </a:pathLst>
          </a:custGeom>
          <a:solidFill>
            <a:schemeClr val="accent2">
              <a:lumMod val="50000"/>
              <a:alpha val="23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3"/>
          <p:cNvSpPr/>
          <p:nvPr/>
        </p:nvSpPr>
        <p:spPr>
          <a:xfrm>
            <a:off x="294290" y="1145628"/>
            <a:ext cx="3605048" cy="2127694"/>
          </a:xfrm>
          <a:custGeom>
            <a:avLst/>
            <a:gdLst>
              <a:gd name="connsiteX0" fmla="*/ 3520965 w 3605048"/>
              <a:gd name="connsiteY0" fmla="*/ 430924 h 2127694"/>
              <a:gd name="connsiteX1" fmla="*/ 3520965 w 3605048"/>
              <a:gd name="connsiteY1" fmla="*/ 430924 h 2127694"/>
              <a:gd name="connsiteX2" fmla="*/ 3447393 w 3605048"/>
              <a:gd name="connsiteY2" fmla="*/ 325820 h 2127694"/>
              <a:gd name="connsiteX3" fmla="*/ 3426372 w 3605048"/>
              <a:gd name="connsiteY3" fmla="*/ 294289 h 2127694"/>
              <a:gd name="connsiteX4" fmla="*/ 3415862 w 3605048"/>
              <a:gd name="connsiteY4" fmla="*/ 262758 h 2127694"/>
              <a:gd name="connsiteX5" fmla="*/ 3373820 w 3605048"/>
              <a:gd name="connsiteY5" fmla="*/ 199696 h 2127694"/>
              <a:gd name="connsiteX6" fmla="*/ 3331779 w 3605048"/>
              <a:gd name="connsiteY6" fmla="*/ 136634 h 2127694"/>
              <a:gd name="connsiteX7" fmla="*/ 3310758 w 3605048"/>
              <a:gd name="connsiteY7" fmla="*/ 105103 h 2127694"/>
              <a:gd name="connsiteX8" fmla="*/ 3247696 w 3605048"/>
              <a:gd name="connsiteY8" fmla="*/ 84082 h 2127694"/>
              <a:gd name="connsiteX9" fmla="*/ 3184634 w 3605048"/>
              <a:gd name="connsiteY9" fmla="*/ 42041 h 2127694"/>
              <a:gd name="connsiteX10" fmla="*/ 3121572 w 3605048"/>
              <a:gd name="connsiteY10" fmla="*/ 21020 h 2127694"/>
              <a:gd name="connsiteX11" fmla="*/ 3090041 w 3605048"/>
              <a:gd name="connsiteY11" fmla="*/ 10510 h 2127694"/>
              <a:gd name="connsiteX12" fmla="*/ 3037489 w 3605048"/>
              <a:gd name="connsiteY12" fmla="*/ 0 h 2127694"/>
              <a:gd name="connsiteX13" fmla="*/ 2617076 w 3605048"/>
              <a:gd name="connsiteY13" fmla="*/ 10510 h 2127694"/>
              <a:gd name="connsiteX14" fmla="*/ 2522482 w 3605048"/>
              <a:gd name="connsiteY14" fmla="*/ 31531 h 2127694"/>
              <a:gd name="connsiteX15" fmla="*/ 2427889 w 3605048"/>
              <a:gd name="connsiteY15" fmla="*/ 63062 h 2127694"/>
              <a:gd name="connsiteX16" fmla="*/ 2312276 w 3605048"/>
              <a:gd name="connsiteY16" fmla="*/ 94593 h 2127694"/>
              <a:gd name="connsiteX17" fmla="*/ 2280744 w 3605048"/>
              <a:gd name="connsiteY17" fmla="*/ 105103 h 2127694"/>
              <a:gd name="connsiteX18" fmla="*/ 2228193 w 3605048"/>
              <a:gd name="connsiteY18" fmla="*/ 115613 h 2127694"/>
              <a:gd name="connsiteX19" fmla="*/ 2144110 w 3605048"/>
              <a:gd name="connsiteY19" fmla="*/ 136634 h 2127694"/>
              <a:gd name="connsiteX20" fmla="*/ 2081048 w 3605048"/>
              <a:gd name="connsiteY20" fmla="*/ 147144 h 2127694"/>
              <a:gd name="connsiteX21" fmla="*/ 1849820 w 3605048"/>
              <a:gd name="connsiteY21" fmla="*/ 178675 h 2127694"/>
              <a:gd name="connsiteX22" fmla="*/ 1818289 w 3605048"/>
              <a:gd name="connsiteY22" fmla="*/ 189186 h 2127694"/>
              <a:gd name="connsiteX23" fmla="*/ 1765738 w 3605048"/>
              <a:gd name="connsiteY23" fmla="*/ 199696 h 2127694"/>
              <a:gd name="connsiteX24" fmla="*/ 1723696 w 3605048"/>
              <a:gd name="connsiteY24" fmla="*/ 220717 h 2127694"/>
              <a:gd name="connsiteX25" fmla="*/ 1660634 w 3605048"/>
              <a:gd name="connsiteY25" fmla="*/ 241738 h 2127694"/>
              <a:gd name="connsiteX26" fmla="*/ 1576551 w 3605048"/>
              <a:gd name="connsiteY26" fmla="*/ 273269 h 2127694"/>
              <a:gd name="connsiteX27" fmla="*/ 1502979 w 3605048"/>
              <a:gd name="connsiteY27" fmla="*/ 315310 h 2127694"/>
              <a:gd name="connsiteX28" fmla="*/ 1471448 w 3605048"/>
              <a:gd name="connsiteY28" fmla="*/ 336331 h 2127694"/>
              <a:gd name="connsiteX29" fmla="*/ 1387365 w 3605048"/>
              <a:gd name="connsiteY29" fmla="*/ 378372 h 2127694"/>
              <a:gd name="connsiteX30" fmla="*/ 1303282 w 3605048"/>
              <a:gd name="connsiteY30" fmla="*/ 420413 h 2127694"/>
              <a:gd name="connsiteX31" fmla="*/ 1261241 w 3605048"/>
              <a:gd name="connsiteY31" fmla="*/ 441434 h 2127694"/>
              <a:gd name="connsiteX32" fmla="*/ 1187669 w 3605048"/>
              <a:gd name="connsiteY32" fmla="*/ 472965 h 2127694"/>
              <a:gd name="connsiteX33" fmla="*/ 1156138 w 3605048"/>
              <a:gd name="connsiteY33" fmla="*/ 493986 h 2127694"/>
              <a:gd name="connsiteX34" fmla="*/ 1072055 w 3605048"/>
              <a:gd name="connsiteY34" fmla="*/ 515006 h 2127694"/>
              <a:gd name="connsiteX35" fmla="*/ 1008993 w 3605048"/>
              <a:gd name="connsiteY35" fmla="*/ 546538 h 2127694"/>
              <a:gd name="connsiteX36" fmla="*/ 977462 w 3605048"/>
              <a:gd name="connsiteY36" fmla="*/ 567558 h 2127694"/>
              <a:gd name="connsiteX37" fmla="*/ 935420 w 3605048"/>
              <a:gd name="connsiteY37" fmla="*/ 578069 h 2127694"/>
              <a:gd name="connsiteX38" fmla="*/ 893379 w 3605048"/>
              <a:gd name="connsiteY38" fmla="*/ 599089 h 2127694"/>
              <a:gd name="connsiteX39" fmla="*/ 861848 w 3605048"/>
              <a:gd name="connsiteY39" fmla="*/ 609600 h 2127694"/>
              <a:gd name="connsiteX40" fmla="*/ 819807 w 3605048"/>
              <a:gd name="connsiteY40" fmla="*/ 630620 h 2127694"/>
              <a:gd name="connsiteX41" fmla="*/ 788276 w 3605048"/>
              <a:gd name="connsiteY41" fmla="*/ 651641 h 2127694"/>
              <a:gd name="connsiteX42" fmla="*/ 746234 w 3605048"/>
              <a:gd name="connsiteY42" fmla="*/ 662151 h 2127694"/>
              <a:gd name="connsiteX43" fmla="*/ 714703 w 3605048"/>
              <a:gd name="connsiteY43" fmla="*/ 683172 h 2127694"/>
              <a:gd name="connsiteX44" fmla="*/ 651641 w 3605048"/>
              <a:gd name="connsiteY44" fmla="*/ 714703 h 2127694"/>
              <a:gd name="connsiteX45" fmla="*/ 620110 w 3605048"/>
              <a:gd name="connsiteY45" fmla="*/ 746234 h 2127694"/>
              <a:gd name="connsiteX46" fmla="*/ 525517 w 3605048"/>
              <a:gd name="connsiteY46" fmla="*/ 809296 h 2127694"/>
              <a:gd name="connsiteX47" fmla="*/ 493986 w 3605048"/>
              <a:gd name="connsiteY47" fmla="*/ 840827 h 2127694"/>
              <a:gd name="connsiteX48" fmla="*/ 378372 w 3605048"/>
              <a:gd name="connsiteY48" fmla="*/ 935420 h 2127694"/>
              <a:gd name="connsiteX49" fmla="*/ 315310 w 3605048"/>
              <a:gd name="connsiteY49" fmla="*/ 1019503 h 2127694"/>
              <a:gd name="connsiteX50" fmla="*/ 220717 w 3605048"/>
              <a:gd name="connsiteY50" fmla="*/ 1124606 h 2127694"/>
              <a:gd name="connsiteX51" fmla="*/ 178676 w 3605048"/>
              <a:gd name="connsiteY51" fmla="*/ 1187669 h 2127694"/>
              <a:gd name="connsiteX52" fmla="*/ 157655 w 3605048"/>
              <a:gd name="connsiteY52" fmla="*/ 1240220 h 2127694"/>
              <a:gd name="connsiteX53" fmla="*/ 136634 w 3605048"/>
              <a:gd name="connsiteY53" fmla="*/ 1282262 h 2127694"/>
              <a:gd name="connsiteX54" fmla="*/ 115613 w 3605048"/>
              <a:gd name="connsiteY54" fmla="*/ 1345324 h 2127694"/>
              <a:gd name="connsiteX55" fmla="*/ 105103 w 3605048"/>
              <a:gd name="connsiteY55" fmla="*/ 1376855 h 2127694"/>
              <a:gd name="connsiteX56" fmla="*/ 84082 w 3605048"/>
              <a:gd name="connsiteY56" fmla="*/ 1418896 h 2127694"/>
              <a:gd name="connsiteX57" fmla="*/ 63062 w 3605048"/>
              <a:gd name="connsiteY57" fmla="*/ 1502979 h 2127694"/>
              <a:gd name="connsiteX58" fmla="*/ 52551 w 3605048"/>
              <a:gd name="connsiteY58" fmla="*/ 1545020 h 2127694"/>
              <a:gd name="connsiteX59" fmla="*/ 42041 w 3605048"/>
              <a:gd name="connsiteY59" fmla="*/ 1576551 h 2127694"/>
              <a:gd name="connsiteX60" fmla="*/ 31531 w 3605048"/>
              <a:gd name="connsiteY60" fmla="*/ 1629103 h 2127694"/>
              <a:gd name="connsiteX61" fmla="*/ 21020 w 3605048"/>
              <a:gd name="connsiteY61" fmla="*/ 1660634 h 2127694"/>
              <a:gd name="connsiteX62" fmla="*/ 0 w 3605048"/>
              <a:gd name="connsiteY62" fmla="*/ 1734206 h 2127694"/>
              <a:gd name="connsiteX63" fmla="*/ 10510 w 3605048"/>
              <a:gd name="connsiteY63" fmla="*/ 1891862 h 2127694"/>
              <a:gd name="connsiteX64" fmla="*/ 63062 w 3605048"/>
              <a:gd name="connsiteY64" fmla="*/ 1986455 h 2127694"/>
              <a:gd name="connsiteX65" fmla="*/ 157655 w 3605048"/>
              <a:gd name="connsiteY65" fmla="*/ 2060027 h 2127694"/>
              <a:gd name="connsiteX66" fmla="*/ 220717 w 3605048"/>
              <a:gd name="connsiteY66" fmla="*/ 2091558 h 2127694"/>
              <a:gd name="connsiteX67" fmla="*/ 493986 w 3605048"/>
              <a:gd name="connsiteY67" fmla="*/ 2102069 h 2127694"/>
              <a:gd name="connsiteX68" fmla="*/ 672662 w 3605048"/>
              <a:gd name="connsiteY68" fmla="*/ 2081048 h 2127694"/>
              <a:gd name="connsiteX69" fmla="*/ 714703 w 3605048"/>
              <a:gd name="connsiteY69" fmla="*/ 2060027 h 2127694"/>
              <a:gd name="connsiteX70" fmla="*/ 819807 w 3605048"/>
              <a:gd name="connsiteY70" fmla="*/ 2028496 h 2127694"/>
              <a:gd name="connsiteX71" fmla="*/ 861848 w 3605048"/>
              <a:gd name="connsiteY71" fmla="*/ 2007475 h 2127694"/>
              <a:gd name="connsiteX72" fmla="*/ 893379 w 3605048"/>
              <a:gd name="connsiteY72" fmla="*/ 1986455 h 2127694"/>
              <a:gd name="connsiteX73" fmla="*/ 924910 w 3605048"/>
              <a:gd name="connsiteY73" fmla="*/ 1975944 h 2127694"/>
              <a:gd name="connsiteX74" fmla="*/ 1008993 w 3605048"/>
              <a:gd name="connsiteY74" fmla="*/ 1912882 h 2127694"/>
              <a:gd name="connsiteX75" fmla="*/ 1040524 w 3605048"/>
              <a:gd name="connsiteY75" fmla="*/ 1891862 h 2127694"/>
              <a:gd name="connsiteX76" fmla="*/ 1114096 w 3605048"/>
              <a:gd name="connsiteY76" fmla="*/ 1818289 h 2127694"/>
              <a:gd name="connsiteX77" fmla="*/ 1145627 w 3605048"/>
              <a:gd name="connsiteY77" fmla="*/ 1797269 h 2127694"/>
              <a:gd name="connsiteX78" fmla="*/ 1208689 w 3605048"/>
              <a:gd name="connsiteY78" fmla="*/ 1734206 h 2127694"/>
              <a:gd name="connsiteX79" fmla="*/ 1250731 w 3605048"/>
              <a:gd name="connsiteY79" fmla="*/ 1692165 h 2127694"/>
              <a:gd name="connsiteX80" fmla="*/ 1303282 w 3605048"/>
              <a:gd name="connsiteY80" fmla="*/ 1639613 h 2127694"/>
              <a:gd name="connsiteX81" fmla="*/ 1345324 w 3605048"/>
              <a:gd name="connsiteY81" fmla="*/ 1576551 h 2127694"/>
              <a:gd name="connsiteX82" fmla="*/ 1408386 w 3605048"/>
              <a:gd name="connsiteY82" fmla="*/ 1534510 h 2127694"/>
              <a:gd name="connsiteX83" fmla="*/ 1439917 w 3605048"/>
              <a:gd name="connsiteY83" fmla="*/ 1502979 h 2127694"/>
              <a:gd name="connsiteX84" fmla="*/ 1481958 w 3605048"/>
              <a:gd name="connsiteY84" fmla="*/ 1481958 h 2127694"/>
              <a:gd name="connsiteX85" fmla="*/ 1545020 w 3605048"/>
              <a:gd name="connsiteY85" fmla="*/ 1439917 h 2127694"/>
              <a:gd name="connsiteX86" fmla="*/ 1576551 w 3605048"/>
              <a:gd name="connsiteY86" fmla="*/ 1418896 h 2127694"/>
              <a:gd name="connsiteX87" fmla="*/ 1618593 w 3605048"/>
              <a:gd name="connsiteY87" fmla="*/ 1397875 h 2127694"/>
              <a:gd name="connsiteX88" fmla="*/ 1734207 w 3605048"/>
              <a:gd name="connsiteY88" fmla="*/ 1313793 h 2127694"/>
              <a:gd name="connsiteX89" fmla="*/ 1765738 w 3605048"/>
              <a:gd name="connsiteY89" fmla="*/ 1292772 h 2127694"/>
              <a:gd name="connsiteX90" fmla="*/ 1807779 w 3605048"/>
              <a:gd name="connsiteY90" fmla="*/ 1261241 h 2127694"/>
              <a:gd name="connsiteX91" fmla="*/ 1849820 w 3605048"/>
              <a:gd name="connsiteY91" fmla="*/ 1240220 h 2127694"/>
              <a:gd name="connsiteX92" fmla="*/ 1881351 w 3605048"/>
              <a:gd name="connsiteY92" fmla="*/ 1208689 h 2127694"/>
              <a:gd name="connsiteX93" fmla="*/ 1923393 w 3605048"/>
              <a:gd name="connsiteY93" fmla="*/ 1187669 h 2127694"/>
              <a:gd name="connsiteX94" fmla="*/ 1954924 w 3605048"/>
              <a:gd name="connsiteY94" fmla="*/ 1166648 h 2127694"/>
              <a:gd name="connsiteX95" fmla="*/ 2039007 w 3605048"/>
              <a:gd name="connsiteY95" fmla="*/ 1124606 h 2127694"/>
              <a:gd name="connsiteX96" fmla="*/ 2102069 w 3605048"/>
              <a:gd name="connsiteY96" fmla="*/ 1093075 h 2127694"/>
              <a:gd name="connsiteX97" fmla="*/ 2165131 w 3605048"/>
              <a:gd name="connsiteY97" fmla="*/ 1040524 h 2127694"/>
              <a:gd name="connsiteX98" fmla="*/ 2207172 w 3605048"/>
              <a:gd name="connsiteY98" fmla="*/ 1030013 h 2127694"/>
              <a:gd name="connsiteX99" fmla="*/ 2291255 w 3605048"/>
              <a:gd name="connsiteY99" fmla="*/ 987972 h 2127694"/>
              <a:gd name="connsiteX100" fmla="*/ 2322786 w 3605048"/>
              <a:gd name="connsiteY100" fmla="*/ 966951 h 2127694"/>
              <a:gd name="connsiteX101" fmla="*/ 2364827 w 3605048"/>
              <a:gd name="connsiteY101" fmla="*/ 956441 h 2127694"/>
              <a:gd name="connsiteX102" fmla="*/ 2427889 w 3605048"/>
              <a:gd name="connsiteY102" fmla="*/ 935420 h 2127694"/>
              <a:gd name="connsiteX103" fmla="*/ 2469931 w 3605048"/>
              <a:gd name="connsiteY103" fmla="*/ 924910 h 2127694"/>
              <a:gd name="connsiteX104" fmla="*/ 2543503 w 3605048"/>
              <a:gd name="connsiteY104" fmla="*/ 893379 h 2127694"/>
              <a:gd name="connsiteX105" fmla="*/ 2575034 w 3605048"/>
              <a:gd name="connsiteY105" fmla="*/ 882869 h 2127694"/>
              <a:gd name="connsiteX106" fmla="*/ 2680138 w 3605048"/>
              <a:gd name="connsiteY106" fmla="*/ 861848 h 2127694"/>
              <a:gd name="connsiteX107" fmla="*/ 2722179 w 3605048"/>
              <a:gd name="connsiteY107" fmla="*/ 851338 h 2127694"/>
              <a:gd name="connsiteX108" fmla="*/ 2911365 w 3605048"/>
              <a:gd name="connsiteY108" fmla="*/ 861848 h 2127694"/>
              <a:gd name="connsiteX109" fmla="*/ 2974427 w 3605048"/>
              <a:gd name="connsiteY109" fmla="*/ 882869 h 2127694"/>
              <a:gd name="connsiteX110" fmla="*/ 3005958 w 3605048"/>
              <a:gd name="connsiteY110" fmla="*/ 893379 h 2127694"/>
              <a:gd name="connsiteX111" fmla="*/ 3100551 w 3605048"/>
              <a:gd name="connsiteY111" fmla="*/ 903889 h 2127694"/>
              <a:gd name="connsiteX112" fmla="*/ 3268717 w 3605048"/>
              <a:gd name="connsiteY112" fmla="*/ 893379 h 2127694"/>
              <a:gd name="connsiteX113" fmla="*/ 3331779 w 3605048"/>
              <a:gd name="connsiteY113" fmla="*/ 861848 h 2127694"/>
              <a:gd name="connsiteX114" fmla="*/ 3363310 w 3605048"/>
              <a:gd name="connsiteY114" fmla="*/ 851338 h 2127694"/>
              <a:gd name="connsiteX115" fmla="*/ 3394841 w 3605048"/>
              <a:gd name="connsiteY115" fmla="*/ 830317 h 2127694"/>
              <a:gd name="connsiteX116" fmla="*/ 3468413 w 3605048"/>
              <a:gd name="connsiteY116" fmla="*/ 756744 h 2127694"/>
              <a:gd name="connsiteX117" fmla="*/ 3499944 w 3605048"/>
              <a:gd name="connsiteY117" fmla="*/ 725213 h 2127694"/>
              <a:gd name="connsiteX118" fmla="*/ 3531476 w 3605048"/>
              <a:gd name="connsiteY118" fmla="*/ 693682 h 2127694"/>
              <a:gd name="connsiteX119" fmla="*/ 3573517 w 3605048"/>
              <a:gd name="connsiteY119" fmla="*/ 630620 h 2127694"/>
              <a:gd name="connsiteX120" fmla="*/ 3594538 w 3605048"/>
              <a:gd name="connsiteY120" fmla="*/ 567558 h 2127694"/>
              <a:gd name="connsiteX121" fmla="*/ 3605048 w 3605048"/>
              <a:gd name="connsiteY121" fmla="*/ 536027 h 2127694"/>
              <a:gd name="connsiteX122" fmla="*/ 3584027 w 3605048"/>
              <a:gd name="connsiteY122" fmla="*/ 504496 h 2127694"/>
              <a:gd name="connsiteX123" fmla="*/ 3573517 w 3605048"/>
              <a:gd name="connsiteY123" fmla="*/ 472965 h 2127694"/>
              <a:gd name="connsiteX124" fmla="*/ 3520965 w 3605048"/>
              <a:gd name="connsiteY124" fmla="*/ 430924 h 2127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3605048" h="2127694">
                <a:moveTo>
                  <a:pt x="3520965" y="430924"/>
                </a:moveTo>
                <a:lnTo>
                  <a:pt x="3520965" y="430924"/>
                </a:lnTo>
                <a:lnTo>
                  <a:pt x="3447393" y="325820"/>
                </a:lnTo>
                <a:cubicBezTo>
                  <a:pt x="3440203" y="315434"/>
                  <a:pt x="3426372" y="294289"/>
                  <a:pt x="3426372" y="294289"/>
                </a:cubicBezTo>
                <a:cubicBezTo>
                  <a:pt x="3422869" y="283779"/>
                  <a:pt x="3421242" y="272443"/>
                  <a:pt x="3415862" y="262758"/>
                </a:cubicBezTo>
                <a:cubicBezTo>
                  <a:pt x="3403593" y="240673"/>
                  <a:pt x="3387834" y="220717"/>
                  <a:pt x="3373820" y="199696"/>
                </a:cubicBezTo>
                <a:lnTo>
                  <a:pt x="3331779" y="136634"/>
                </a:lnTo>
                <a:cubicBezTo>
                  <a:pt x="3324772" y="126124"/>
                  <a:pt x="3322742" y="109098"/>
                  <a:pt x="3310758" y="105103"/>
                </a:cubicBezTo>
                <a:cubicBezTo>
                  <a:pt x="3289737" y="98096"/>
                  <a:pt x="3266132" y="96373"/>
                  <a:pt x="3247696" y="84082"/>
                </a:cubicBezTo>
                <a:cubicBezTo>
                  <a:pt x="3226675" y="70068"/>
                  <a:pt x="3208601" y="50030"/>
                  <a:pt x="3184634" y="42041"/>
                </a:cubicBezTo>
                <a:lnTo>
                  <a:pt x="3121572" y="21020"/>
                </a:lnTo>
                <a:cubicBezTo>
                  <a:pt x="3111062" y="17517"/>
                  <a:pt x="3100905" y="12683"/>
                  <a:pt x="3090041" y="10510"/>
                </a:cubicBezTo>
                <a:lnTo>
                  <a:pt x="3037489" y="0"/>
                </a:lnTo>
                <a:lnTo>
                  <a:pt x="2617076" y="10510"/>
                </a:lnTo>
                <a:cubicBezTo>
                  <a:pt x="2561136" y="12942"/>
                  <a:pt x="2564846" y="19427"/>
                  <a:pt x="2522482" y="31531"/>
                </a:cubicBezTo>
                <a:cubicBezTo>
                  <a:pt x="2423845" y="59714"/>
                  <a:pt x="2543868" y="19570"/>
                  <a:pt x="2427889" y="63062"/>
                </a:cubicBezTo>
                <a:cubicBezTo>
                  <a:pt x="2355200" y="90320"/>
                  <a:pt x="2442962" y="51034"/>
                  <a:pt x="2312276" y="94593"/>
                </a:cubicBezTo>
                <a:cubicBezTo>
                  <a:pt x="2301765" y="98096"/>
                  <a:pt x="2291492" y="102416"/>
                  <a:pt x="2280744" y="105103"/>
                </a:cubicBezTo>
                <a:cubicBezTo>
                  <a:pt x="2263413" y="109435"/>
                  <a:pt x="2245599" y="111596"/>
                  <a:pt x="2228193" y="115613"/>
                </a:cubicBezTo>
                <a:cubicBezTo>
                  <a:pt x="2200043" y="122109"/>
                  <a:pt x="2172607" y="131885"/>
                  <a:pt x="2144110" y="136634"/>
                </a:cubicBezTo>
                <a:lnTo>
                  <a:pt x="2081048" y="147144"/>
                </a:lnTo>
                <a:cubicBezTo>
                  <a:pt x="1955948" y="165909"/>
                  <a:pt x="1954558" y="165583"/>
                  <a:pt x="1849820" y="178675"/>
                </a:cubicBezTo>
                <a:cubicBezTo>
                  <a:pt x="1839310" y="182179"/>
                  <a:pt x="1829037" y="186499"/>
                  <a:pt x="1818289" y="189186"/>
                </a:cubicBezTo>
                <a:cubicBezTo>
                  <a:pt x="1800959" y="193519"/>
                  <a:pt x="1782685" y="194047"/>
                  <a:pt x="1765738" y="199696"/>
                </a:cubicBezTo>
                <a:cubicBezTo>
                  <a:pt x="1750874" y="204651"/>
                  <a:pt x="1738243" y="214898"/>
                  <a:pt x="1723696" y="220717"/>
                </a:cubicBezTo>
                <a:cubicBezTo>
                  <a:pt x="1703123" y="228946"/>
                  <a:pt x="1680453" y="231829"/>
                  <a:pt x="1660634" y="241738"/>
                </a:cubicBezTo>
                <a:cubicBezTo>
                  <a:pt x="1605673" y="269218"/>
                  <a:pt x="1633793" y="258958"/>
                  <a:pt x="1576551" y="273269"/>
                </a:cubicBezTo>
                <a:cubicBezTo>
                  <a:pt x="1499720" y="324488"/>
                  <a:pt x="1596336" y="261962"/>
                  <a:pt x="1502979" y="315310"/>
                </a:cubicBezTo>
                <a:cubicBezTo>
                  <a:pt x="1492011" y="321577"/>
                  <a:pt x="1482538" y="330282"/>
                  <a:pt x="1471448" y="336331"/>
                </a:cubicBezTo>
                <a:cubicBezTo>
                  <a:pt x="1443938" y="351336"/>
                  <a:pt x="1415393" y="364358"/>
                  <a:pt x="1387365" y="378372"/>
                </a:cubicBezTo>
                <a:lnTo>
                  <a:pt x="1303282" y="420413"/>
                </a:lnTo>
                <a:cubicBezTo>
                  <a:pt x="1289268" y="427420"/>
                  <a:pt x="1276105" y="436480"/>
                  <a:pt x="1261241" y="441434"/>
                </a:cubicBezTo>
                <a:cubicBezTo>
                  <a:pt x="1225865" y="453226"/>
                  <a:pt x="1224036" y="452184"/>
                  <a:pt x="1187669" y="472965"/>
                </a:cubicBezTo>
                <a:cubicBezTo>
                  <a:pt x="1176701" y="479232"/>
                  <a:pt x="1168009" y="489669"/>
                  <a:pt x="1156138" y="493986"/>
                </a:cubicBezTo>
                <a:cubicBezTo>
                  <a:pt x="1128987" y="503859"/>
                  <a:pt x="1072055" y="515006"/>
                  <a:pt x="1072055" y="515006"/>
                </a:cubicBezTo>
                <a:cubicBezTo>
                  <a:pt x="981701" y="575243"/>
                  <a:pt x="1096014" y="503028"/>
                  <a:pt x="1008993" y="546538"/>
                </a:cubicBezTo>
                <a:cubicBezTo>
                  <a:pt x="997695" y="552187"/>
                  <a:pt x="989072" y="562582"/>
                  <a:pt x="977462" y="567558"/>
                </a:cubicBezTo>
                <a:cubicBezTo>
                  <a:pt x="964185" y="573248"/>
                  <a:pt x="948946" y="572997"/>
                  <a:pt x="935420" y="578069"/>
                </a:cubicBezTo>
                <a:cubicBezTo>
                  <a:pt x="920750" y="583570"/>
                  <a:pt x="907780" y="592917"/>
                  <a:pt x="893379" y="599089"/>
                </a:cubicBezTo>
                <a:cubicBezTo>
                  <a:pt x="883196" y="603453"/>
                  <a:pt x="872031" y="605236"/>
                  <a:pt x="861848" y="609600"/>
                </a:cubicBezTo>
                <a:cubicBezTo>
                  <a:pt x="847447" y="615772"/>
                  <a:pt x="833410" y="622847"/>
                  <a:pt x="819807" y="630620"/>
                </a:cubicBezTo>
                <a:cubicBezTo>
                  <a:pt x="808839" y="636887"/>
                  <a:pt x="799887" y="646665"/>
                  <a:pt x="788276" y="651641"/>
                </a:cubicBezTo>
                <a:cubicBezTo>
                  <a:pt x="774999" y="657331"/>
                  <a:pt x="760248" y="658648"/>
                  <a:pt x="746234" y="662151"/>
                </a:cubicBezTo>
                <a:cubicBezTo>
                  <a:pt x="735724" y="669158"/>
                  <a:pt x="725745" y="677037"/>
                  <a:pt x="714703" y="683172"/>
                </a:cubicBezTo>
                <a:cubicBezTo>
                  <a:pt x="694159" y="694586"/>
                  <a:pt x="671196" y="701667"/>
                  <a:pt x="651641" y="714703"/>
                </a:cubicBezTo>
                <a:cubicBezTo>
                  <a:pt x="639274" y="722948"/>
                  <a:pt x="632001" y="737316"/>
                  <a:pt x="620110" y="746234"/>
                </a:cubicBezTo>
                <a:cubicBezTo>
                  <a:pt x="589794" y="768971"/>
                  <a:pt x="552313" y="782500"/>
                  <a:pt x="525517" y="809296"/>
                </a:cubicBezTo>
                <a:cubicBezTo>
                  <a:pt x="515007" y="819806"/>
                  <a:pt x="505271" y="831154"/>
                  <a:pt x="493986" y="840827"/>
                </a:cubicBezTo>
                <a:cubicBezTo>
                  <a:pt x="456180" y="873232"/>
                  <a:pt x="408248" y="895585"/>
                  <a:pt x="378372" y="935420"/>
                </a:cubicBezTo>
                <a:cubicBezTo>
                  <a:pt x="357351" y="963448"/>
                  <a:pt x="340083" y="994730"/>
                  <a:pt x="315310" y="1019503"/>
                </a:cubicBezTo>
                <a:cubicBezTo>
                  <a:pt x="258484" y="1076329"/>
                  <a:pt x="259112" y="1069756"/>
                  <a:pt x="220717" y="1124606"/>
                </a:cubicBezTo>
                <a:cubicBezTo>
                  <a:pt x="206229" y="1145303"/>
                  <a:pt x="188059" y="1164212"/>
                  <a:pt x="178676" y="1187669"/>
                </a:cubicBezTo>
                <a:cubicBezTo>
                  <a:pt x="171669" y="1205186"/>
                  <a:pt x="165317" y="1222980"/>
                  <a:pt x="157655" y="1240220"/>
                </a:cubicBezTo>
                <a:cubicBezTo>
                  <a:pt x="151291" y="1254538"/>
                  <a:pt x="142453" y="1267715"/>
                  <a:pt x="136634" y="1282262"/>
                </a:cubicBezTo>
                <a:cubicBezTo>
                  <a:pt x="128405" y="1302835"/>
                  <a:pt x="122620" y="1324303"/>
                  <a:pt x="115613" y="1345324"/>
                </a:cubicBezTo>
                <a:cubicBezTo>
                  <a:pt x="112110" y="1355834"/>
                  <a:pt x="110058" y="1366946"/>
                  <a:pt x="105103" y="1376855"/>
                </a:cubicBezTo>
                <a:lnTo>
                  <a:pt x="84082" y="1418896"/>
                </a:lnTo>
                <a:lnTo>
                  <a:pt x="63062" y="1502979"/>
                </a:lnTo>
                <a:cubicBezTo>
                  <a:pt x="59559" y="1516993"/>
                  <a:pt x="57119" y="1531316"/>
                  <a:pt x="52551" y="1545020"/>
                </a:cubicBezTo>
                <a:cubicBezTo>
                  <a:pt x="49048" y="1555530"/>
                  <a:pt x="44728" y="1565803"/>
                  <a:pt x="42041" y="1576551"/>
                </a:cubicBezTo>
                <a:cubicBezTo>
                  <a:pt x="37708" y="1593882"/>
                  <a:pt x="35864" y="1611772"/>
                  <a:pt x="31531" y="1629103"/>
                </a:cubicBezTo>
                <a:cubicBezTo>
                  <a:pt x="28844" y="1639851"/>
                  <a:pt x="24064" y="1649981"/>
                  <a:pt x="21020" y="1660634"/>
                </a:cubicBezTo>
                <a:cubicBezTo>
                  <a:pt x="-5383" y="1753042"/>
                  <a:pt x="25206" y="1658585"/>
                  <a:pt x="0" y="1734206"/>
                </a:cubicBezTo>
                <a:cubicBezTo>
                  <a:pt x="3503" y="1786758"/>
                  <a:pt x="4694" y="1839515"/>
                  <a:pt x="10510" y="1891862"/>
                </a:cubicBezTo>
                <a:cubicBezTo>
                  <a:pt x="13814" y="1921600"/>
                  <a:pt x="49524" y="1972917"/>
                  <a:pt x="63062" y="1986455"/>
                </a:cubicBezTo>
                <a:cubicBezTo>
                  <a:pt x="112458" y="2035851"/>
                  <a:pt x="82224" y="2009740"/>
                  <a:pt x="157655" y="2060027"/>
                </a:cubicBezTo>
                <a:cubicBezTo>
                  <a:pt x="198405" y="2087194"/>
                  <a:pt x="177201" y="2077053"/>
                  <a:pt x="220717" y="2091558"/>
                </a:cubicBezTo>
                <a:cubicBezTo>
                  <a:pt x="318514" y="2156757"/>
                  <a:pt x="245009" y="2116715"/>
                  <a:pt x="493986" y="2102069"/>
                </a:cubicBezTo>
                <a:cubicBezTo>
                  <a:pt x="590103" y="2096415"/>
                  <a:pt x="593854" y="2094182"/>
                  <a:pt x="672662" y="2081048"/>
                </a:cubicBezTo>
                <a:cubicBezTo>
                  <a:pt x="686676" y="2074041"/>
                  <a:pt x="700156" y="2065846"/>
                  <a:pt x="714703" y="2060027"/>
                </a:cubicBezTo>
                <a:cubicBezTo>
                  <a:pt x="757354" y="2042966"/>
                  <a:pt x="778509" y="2038820"/>
                  <a:pt x="819807" y="2028496"/>
                </a:cubicBezTo>
                <a:cubicBezTo>
                  <a:pt x="833821" y="2021489"/>
                  <a:pt x="848245" y="2015248"/>
                  <a:pt x="861848" y="2007475"/>
                </a:cubicBezTo>
                <a:cubicBezTo>
                  <a:pt x="872815" y="2001208"/>
                  <a:pt x="882081" y="1992104"/>
                  <a:pt x="893379" y="1986455"/>
                </a:cubicBezTo>
                <a:cubicBezTo>
                  <a:pt x="903288" y="1981500"/>
                  <a:pt x="914400" y="1979448"/>
                  <a:pt x="924910" y="1975944"/>
                </a:cubicBezTo>
                <a:cubicBezTo>
                  <a:pt x="952938" y="1954923"/>
                  <a:pt x="979842" y="1932315"/>
                  <a:pt x="1008993" y="1912882"/>
                </a:cubicBezTo>
                <a:cubicBezTo>
                  <a:pt x="1019503" y="1905875"/>
                  <a:pt x="1031135" y="1900312"/>
                  <a:pt x="1040524" y="1891862"/>
                </a:cubicBezTo>
                <a:cubicBezTo>
                  <a:pt x="1066303" y="1868661"/>
                  <a:pt x="1085238" y="1837527"/>
                  <a:pt x="1114096" y="1818289"/>
                </a:cubicBezTo>
                <a:cubicBezTo>
                  <a:pt x="1124606" y="1811282"/>
                  <a:pt x="1136186" y="1805661"/>
                  <a:pt x="1145627" y="1797269"/>
                </a:cubicBezTo>
                <a:cubicBezTo>
                  <a:pt x="1167846" y="1777519"/>
                  <a:pt x="1187668" y="1755227"/>
                  <a:pt x="1208689" y="1734206"/>
                </a:cubicBezTo>
                <a:cubicBezTo>
                  <a:pt x="1222703" y="1720192"/>
                  <a:pt x="1239738" y="1708655"/>
                  <a:pt x="1250731" y="1692165"/>
                </a:cubicBezTo>
                <a:cubicBezTo>
                  <a:pt x="1278758" y="1650124"/>
                  <a:pt x="1261241" y="1667641"/>
                  <a:pt x="1303282" y="1639613"/>
                </a:cubicBezTo>
                <a:cubicBezTo>
                  <a:pt x="1317296" y="1618592"/>
                  <a:pt x="1324303" y="1590565"/>
                  <a:pt x="1345324" y="1576551"/>
                </a:cubicBezTo>
                <a:lnTo>
                  <a:pt x="1408386" y="1534510"/>
                </a:lnTo>
                <a:cubicBezTo>
                  <a:pt x="1420754" y="1526265"/>
                  <a:pt x="1427822" y="1511619"/>
                  <a:pt x="1439917" y="1502979"/>
                </a:cubicBezTo>
                <a:cubicBezTo>
                  <a:pt x="1452666" y="1493872"/>
                  <a:pt x="1468523" y="1490019"/>
                  <a:pt x="1481958" y="1481958"/>
                </a:cubicBezTo>
                <a:cubicBezTo>
                  <a:pt x="1503621" y="1468960"/>
                  <a:pt x="1523999" y="1453931"/>
                  <a:pt x="1545020" y="1439917"/>
                </a:cubicBezTo>
                <a:cubicBezTo>
                  <a:pt x="1555530" y="1432910"/>
                  <a:pt x="1565253" y="1424545"/>
                  <a:pt x="1576551" y="1418896"/>
                </a:cubicBezTo>
                <a:cubicBezTo>
                  <a:pt x="1590565" y="1411889"/>
                  <a:pt x="1604989" y="1405648"/>
                  <a:pt x="1618593" y="1397875"/>
                </a:cubicBezTo>
                <a:cubicBezTo>
                  <a:pt x="1648317" y="1380890"/>
                  <a:pt x="1725882" y="1319343"/>
                  <a:pt x="1734207" y="1313793"/>
                </a:cubicBezTo>
                <a:cubicBezTo>
                  <a:pt x="1744717" y="1306786"/>
                  <a:pt x="1755459" y="1300114"/>
                  <a:pt x="1765738" y="1292772"/>
                </a:cubicBezTo>
                <a:cubicBezTo>
                  <a:pt x="1779992" y="1282590"/>
                  <a:pt x="1792925" y="1270525"/>
                  <a:pt x="1807779" y="1261241"/>
                </a:cubicBezTo>
                <a:cubicBezTo>
                  <a:pt x="1821065" y="1252937"/>
                  <a:pt x="1837071" y="1249327"/>
                  <a:pt x="1849820" y="1240220"/>
                </a:cubicBezTo>
                <a:cubicBezTo>
                  <a:pt x="1861915" y="1231580"/>
                  <a:pt x="1869256" y="1217328"/>
                  <a:pt x="1881351" y="1208689"/>
                </a:cubicBezTo>
                <a:cubicBezTo>
                  <a:pt x="1894101" y="1199582"/>
                  <a:pt x="1909789" y="1195442"/>
                  <a:pt x="1923393" y="1187669"/>
                </a:cubicBezTo>
                <a:cubicBezTo>
                  <a:pt x="1934361" y="1181402"/>
                  <a:pt x="1943835" y="1172697"/>
                  <a:pt x="1954924" y="1166648"/>
                </a:cubicBezTo>
                <a:cubicBezTo>
                  <a:pt x="1982434" y="1151643"/>
                  <a:pt x="2010979" y="1138620"/>
                  <a:pt x="2039007" y="1124606"/>
                </a:cubicBezTo>
                <a:cubicBezTo>
                  <a:pt x="2060028" y="1114096"/>
                  <a:pt x="2085451" y="1109693"/>
                  <a:pt x="2102069" y="1093075"/>
                </a:cubicBezTo>
                <a:cubicBezTo>
                  <a:pt x="2121011" y="1074133"/>
                  <a:pt x="2139522" y="1051499"/>
                  <a:pt x="2165131" y="1040524"/>
                </a:cubicBezTo>
                <a:cubicBezTo>
                  <a:pt x="2178408" y="1034834"/>
                  <a:pt x="2193158" y="1033517"/>
                  <a:pt x="2207172" y="1030013"/>
                </a:cubicBezTo>
                <a:cubicBezTo>
                  <a:pt x="2280228" y="981310"/>
                  <a:pt x="2188400" y="1039400"/>
                  <a:pt x="2291255" y="987972"/>
                </a:cubicBezTo>
                <a:cubicBezTo>
                  <a:pt x="2302553" y="982323"/>
                  <a:pt x="2311175" y="971927"/>
                  <a:pt x="2322786" y="966951"/>
                </a:cubicBezTo>
                <a:cubicBezTo>
                  <a:pt x="2336063" y="961261"/>
                  <a:pt x="2350991" y="960592"/>
                  <a:pt x="2364827" y="956441"/>
                </a:cubicBezTo>
                <a:cubicBezTo>
                  <a:pt x="2386050" y="950074"/>
                  <a:pt x="2406393" y="940794"/>
                  <a:pt x="2427889" y="935420"/>
                </a:cubicBezTo>
                <a:cubicBezTo>
                  <a:pt x="2441903" y="931917"/>
                  <a:pt x="2456041" y="928878"/>
                  <a:pt x="2469931" y="924910"/>
                </a:cubicBezTo>
                <a:cubicBezTo>
                  <a:pt x="2519230" y="910825"/>
                  <a:pt x="2487446" y="917404"/>
                  <a:pt x="2543503" y="893379"/>
                </a:cubicBezTo>
                <a:cubicBezTo>
                  <a:pt x="2553686" y="889015"/>
                  <a:pt x="2564381" y="885913"/>
                  <a:pt x="2575034" y="882869"/>
                </a:cubicBezTo>
                <a:cubicBezTo>
                  <a:pt x="2632006" y="866591"/>
                  <a:pt x="2611302" y="875615"/>
                  <a:pt x="2680138" y="861848"/>
                </a:cubicBezTo>
                <a:cubicBezTo>
                  <a:pt x="2694302" y="859015"/>
                  <a:pt x="2708165" y="854841"/>
                  <a:pt x="2722179" y="851338"/>
                </a:cubicBezTo>
                <a:cubicBezTo>
                  <a:pt x="2785241" y="854841"/>
                  <a:pt x="2848693" y="854014"/>
                  <a:pt x="2911365" y="861848"/>
                </a:cubicBezTo>
                <a:cubicBezTo>
                  <a:pt x="2933352" y="864596"/>
                  <a:pt x="2953406" y="875862"/>
                  <a:pt x="2974427" y="882869"/>
                </a:cubicBezTo>
                <a:cubicBezTo>
                  <a:pt x="2984937" y="886372"/>
                  <a:pt x="2994947" y="892156"/>
                  <a:pt x="3005958" y="893379"/>
                </a:cubicBezTo>
                <a:lnTo>
                  <a:pt x="3100551" y="903889"/>
                </a:lnTo>
                <a:cubicBezTo>
                  <a:pt x="3156606" y="900386"/>
                  <a:pt x="3212861" y="899258"/>
                  <a:pt x="3268717" y="893379"/>
                </a:cubicBezTo>
                <a:cubicBezTo>
                  <a:pt x="3302182" y="889857"/>
                  <a:pt x="3302489" y="876493"/>
                  <a:pt x="3331779" y="861848"/>
                </a:cubicBezTo>
                <a:cubicBezTo>
                  <a:pt x="3341688" y="856893"/>
                  <a:pt x="3352800" y="854841"/>
                  <a:pt x="3363310" y="851338"/>
                </a:cubicBezTo>
                <a:cubicBezTo>
                  <a:pt x="3373820" y="844331"/>
                  <a:pt x="3385452" y="838767"/>
                  <a:pt x="3394841" y="830317"/>
                </a:cubicBezTo>
                <a:cubicBezTo>
                  <a:pt x="3420620" y="807116"/>
                  <a:pt x="3443889" y="781268"/>
                  <a:pt x="3468413" y="756744"/>
                </a:cubicBezTo>
                <a:lnTo>
                  <a:pt x="3499944" y="725213"/>
                </a:lnTo>
                <a:cubicBezTo>
                  <a:pt x="3510455" y="714703"/>
                  <a:pt x="3523231" y="706050"/>
                  <a:pt x="3531476" y="693682"/>
                </a:cubicBezTo>
                <a:lnTo>
                  <a:pt x="3573517" y="630620"/>
                </a:lnTo>
                <a:lnTo>
                  <a:pt x="3594538" y="567558"/>
                </a:lnTo>
                <a:lnTo>
                  <a:pt x="3605048" y="536027"/>
                </a:lnTo>
                <a:cubicBezTo>
                  <a:pt x="3598041" y="525517"/>
                  <a:pt x="3589676" y="515794"/>
                  <a:pt x="3584027" y="504496"/>
                </a:cubicBezTo>
                <a:cubicBezTo>
                  <a:pt x="3579072" y="494587"/>
                  <a:pt x="3579217" y="482465"/>
                  <a:pt x="3573517" y="472965"/>
                </a:cubicBezTo>
                <a:cubicBezTo>
                  <a:pt x="3568419" y="464468"/>
                  <a:pt x="3559503" y="458951"/>
                  <a:pt x="3520965" y="430924"/>
                </a:cubicBezTo>
                <a:close/>
              </a:path>
            </a:pathLst>
          </a:custGeom>
          <a:solidFill>
            <a:schemeClr val="accent1">
              <a:lumMod val="50000"/>
              <a:alpha val="2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Google Shape;153;p33"/>
          <p:cNvSpPr txBox="1">
            <a:spLocks/>
          </p:cNvSpPr>
          <p:nvPr/>
        </p:nvSpPr>
        <p:spPr>
          <a:xfrm>
            <a:off x="4366073" y="2767963"/>
            <a:ext cx="4596055" cy="8915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dirty="0"/>
              <a:t>                 = 0.999x0.05</a:t>
            </a:r>
            <a:br>
              <a:rPr lang="en-US" sz="2200" i="1" dirty="0"/>
            </a:br>
            <a:r>
              <a:rPr lang="en-US" sz="2200" i="1" dirty="0"/>
              <a:t>                       +0.001x0.99</a:t>
            </a:r>
          </a:p>
          <a:p>
            <a:pPr marL="354013" indent="-342900"/>
            <a:endParaRPr lang="en-US" sz="2200" i="1" dirty="0"/>
          </a:p>
          <a:p>
            <a:pPr marL="354013" indent="-342900"/>
            <a:endParaRPr lang="en-US" sz="2200" dirty="0"/>
          </a:p>
        </p:txBody>
      </p:sp>
      <p:sp>
        <p:nvSpPr>
          <p:cNvPr id="26" name="Google Shape;153;p33"/>
          <p:cNvSpPr txBox="1">
            <a:spLocks/>
          </p:cNvSpPr>
          <p:nvPr/>
        </p:nvSpPr>
        <p:spPr>
          <a:xfrm>
            <a:off x="5669586" y="3495480"/>
            <a:ext cx="2265726" cy="60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11113" indent="0">
              <a:buNone/>
            </a:pPr>
            <a:r>
              <a:rPr lang="en-US" sz="2200" i="1"/>
              <a:t>= </a:t>
            </a:r>
            <a:r>
              <a:rPr lang="en-US" sz="2200" i="1" dirty="0"/>
              <a:t>0.05095</a:t>
            </a:r>
          </a:p>
          <a:p>
            <a:pPr marL="354013" indent="-342900"/>
            <a:endParaRPr lang="en-US" sz="2200" i="1" dirty="0"/>
          </a:p>
          <a:p>
            <a:pPr marL="354013" indent="-342900"/>
            <a:endParaRPr lang="en-US" sz="2200" i="1" dirty="0"/>
          </a:p>
          <a:p>
            <a:pPr marL="354013" indent="-342900"/>
            <a:endParaRPr lang="en-US" sz="2200" dirty="0"/>
          </a:p>
        </p:txBody>
      </p:sp>
      <p:sp>
        <p:nvSpPr>
          <p:cNvPr id="27" name="Google Shape;153;p33"/>
          <p:cNvSpPr txBox="1">
            <a:spLocks/>
          </p:cNvSpPr>
          <p:nvPr/>
        </p:nvSpPr>
        <p:spPr>
          <a:xfrm>
            <a:off x="4154560" y="3879393"/>
            <a:ext cx="4596055" cy="8607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354013" indent="-342900"/>
            <a:r>
              <a:rPr lang="en-US" sz="2200" i="1" dirty="0"/>
              <a:t>This is the marginal probability of </a:t>
            </a:r>
            <a:r>
              <a:rPr lang="en-US" sz="2200" i="1"/>
              <a:t>testing positive.</a:t>
            </a:r>
            <a:endParaRPr lang="en-US" sz="2200" i="1" dirty="0"/>
          </a:p>
          <a:p>
            <a:pPr marL="354013" indent="-342900"/>
            <a:endParaRPr lang="en-US" sz="2200" i="1" dirty="0"/>
          </a:p>
          <a:p>
            <a:pPr marL="354013" indent="-342900"/>
            <a:endParaRPr lang="en-US" sz="2200" dirty="0"/>
          </a:p>
        </p:txBody>
      </p:sp>
    </p:spTree>
    <p:extLst>
      <p:ext uri="{BB962C8B-B14F-4D97-AF65-F5344CB8AC3E}">
        <p14:creationId xmlns:p14="http://schemas.microsoft.com/office/powerpoint/2010/main" val="383538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57">
                                            <p:txEl>
                                              <p:pRg st="1" end="1"/>
                                            </p:txEl>
                                          </p:spTgt>
                                        </p:tgtEl>
                                        <p:attrNameLst>
                                          <p:attrName>style.visibility</p:attrName>
                                        </p:attrNameLst>
                                      </p:cBhvr>
                                      <p:to>
                                        <p:strVal val="visible"/>
                                      </p:to>
                                    </p:set>
                                    <p:animEffect transition="in" filter="fade">
                                      <p:cBhvr>
                                        <p:cTn id="15" dur="1"/>
                                        <p:tgtEl>
                                          <p:spTgt spid="357">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xEl>
                                              <p:pRg st="0" end="0"/>
                                            </p:txEl>
                                          </p:spTgt>
                                        </p:tgtEl>
                                        <p:attrNameLst>
                                          <p:attrName>style.visibility</p:attrName>
                                        </p:attrNameLst>
                                      </p:cBhvr>
                                      <p:to>
                                        <p:strVal val="visible"/>
                                      </p:to>
                                    </p:set>
                                    <p:animEffect transition="in" filter="fade">
                                      <p:cBhvr>
                                        <p:cTn id="20" dur="1"/>
                                        <p:tgtEl>
                                          <p:spTgt spid="25">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6">
                                            <p:txEl>
                                              <p:pRg st="0" end="0"/>
                                            </p:txEl>
                                          </p:spTgt>
                                        </p:tgtEl>
                                        <p:attrNameLst>
                                          <p:attrName>style.visibility</p:attrName>
                                        </p:attrNameLst>
                                      </p:cBhvr>
                                      <p:to>
                                        <p:strVal val="visible"/>
                                      </p:to>
                                    </p:set>
                                    <p:animEffect transition="in" filter="fade">
                                      <p:cBhvr>
                                        <p:cTn id="25" dur="1"/>
                                        <p:tgtEl>
                                          <p:spTgt spid="26">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7">
                                            <p:txEl>
                                              <p:pRg st="0" end="0"/>
                                            </p:txEl>
                                          </p:spTgt>
                                        </p:tgtEl>
                                        <p:attrNameLst>
                                          <p:attrName>style.visibility</p:attrName>
                                        </p:attrNameLst>
                                      </p:cBhvr>
                                      <p:to>
                                        <p:strVal val="visible"/>
                                      </p:to>
                                    </p:set>
                                    <p:animEffect transition="in" filter="fade">
                                      <p:cBhvr>
                                        <p:cTn id="30" dur="1"/>
                                        <p:tgtEl>
                                          <p:spTgt spid="2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4" grpId="0" animBg="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200" y="205978"/>
            <a:ext cx="8073342" cy="675900"/>
          </a:xfrm>
          <a:prstGeom prst="rect">
            <a:avLst/>
          </a:prstGeom>
        </p:spPr>
        <p:txBody>
          <a:bodyPr spcFirstLastPara="1" wrap="square" lIns="91425" tIns="91425" rIns="91425" bIns="91425" anchor="b" anchorCtr="0">
            <a:noAutofit/>
          </a:bodyPr>
          <a:lstStyle/>
          <a:p>
            <a:pPr lvl="0"/>
            <a:r>
              <a:rPr lang="en-US" dirty="0"/>
              <a:t>More Questions</a:t>
            </a:r>
            <a:r>
              <a:rPr lang="mr-IN" dirty="0"/>
              <a:t>…</a:t>
            </a:r>
            <a:endParaRPr dirty="0"/>
          </a:p>
        </p:txBody>
      </p:sp>
      <p:sp>
        <p:nvSpPr>
          <p:cNvPr id="2" name="Oval 1"/>
          <p:cNvSpPr/>
          <p:nvPr/>
        </p:nvSpPr>
        <p:spPr>
          <a:xfrm>
            <a:off x="383627" y="25885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p:cNvSpPr/>
          <p:nvPr/>
        </p:nvSpPr>
        <p:spPr>
          <a:xfrm>
            <a:off x="1692165" y="16744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6" name="Oval 5"/>
          <p:cNvSpPr/>
          <p:nvPr/>
        </p:nvSpPr>
        <p:spPr>
          <a:xfrm>
            <a:off x="1692164" y="335691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7" name="Straight Arrow Connector 6"/>
          <p:cNvCxnSpPr>
            <a:stCxn id="2" idx="7"/>
            <a:endCxn id="5" idx="2"/>
          </p:cNvCxnSpPr>
          <p:nvPr/>
        </p:nvCxnSpPr>
        <p:spPr>
          <a:xfrm flipV="1">
            <a:off x="961584" y="1981151"/>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2" idx="5"/>
            <a:endCxn id="6" idx="2"/>
          </p:cNvCxnSpPr>
          <p:nvPr/>
        </p:nvCxnSpPr>
        <p:spPr>
          <a:xfrm>
            <a:off x="961584" y="3112208"/>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58326" y="185832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7" name="Rectangle 16"/>
          <p:cNvSpPr/>
          <p:nvPr/>
        </p:nvSpPr>
        <p:spPr>
          <a:xfrm>
            <a:off x="655267" y="338190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20" name="Oval 19"/>
          <p:cNvSpPr/>
          <p:nvPr/>
        </p:nvSpPr>
        <p:spPr>
          <a:xfrm>
            <a:off x="3039083" y="1285789"/>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21" name="Oval 20"/>
          <p:cNvSpPr/>
          <p:nvPr/>
        </p:nvSpPr>
        <p:spPr>
          <a:xfrm>
            <a:off x="3039083" y="207377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2" name="Straight Arrow Connector 21"/>
          <p:cNvCxnSpPr>
            <a:stCxn id="5" idx="7"/>
          </p:cNvCxnSpPr>
          <p:nvPr/>
        </p:nvCxnSpPr>
        <p:spPr>
          <a:xfrm flipV="1">
            <a:off x="2270122" y="1592519"/>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6" name="Straight Arrow Connector 335"/>
          <p:cNvCxnSpPr>
            <a:stCxn id="5" idx="5"/>
            <a:endCxn id="21" idx="2"/>
          </p:cNvCxnSpPr>
          <p:nvPr/>
        </p:nvCxnSpPr>
        <p:spPr>
          <a:xfrm>
            <a:off x="2270122" y="2198041"/>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39" name="Rectangle 338"/>
          <p:cNvSpPr/>
          <p:nvPr/>
        </p:nvSpPr>
        <p:spPr>
          <a:xfrm>
            <a:off x="2085557" y="13467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340" name="Rectangle 339"/>
          <p:cNvSpPr/>
          <p:nvPr/>
        </p:nvSpPr>
        <p:spPr>
          <a:xfrm>
            <a:off x="2085557" y="22159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341" name="Oval 340"/>
          <p:cNvSpPr/>
          <p:nvPr/>
        </p:nvSpPr>
        <p:spPr>
          <a:xfrm>
            <a:off x="3065934" y="3014818"/>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342" name="Oval 341"/>
          <p:cNvSpPr/>
          <p:nvPr/>
        </p:nvSpPr>
        <p:spPr>
          <a:xfrm>
            <a:off x="3052508" y="376015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343" name="Straight Arrow Connector 342"/>
          <p:cNvCxnSpPr>
            <a:stCxn id="6" idx="7"/>
            <a:endCxn id="341" idx="2"/>
          </p:cNvCxnSpPr>
          <p:nvPr/>
        </p:nvCxnSpPr>
        <p:spPr>
          <a:xfrm flipV="1">
            <a:off x="2270121" y="3321547"/>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4" name="Straight Arrow Connector 343"/>
          <p:cNvCxnSpPr>
            <a:stCxn id="6" idx="5"/>
            <a:endCxn id="342" idx="2"/>
          </p:cNvCxnSpPr>
          <p:nvPr/>
        </p:nvCxnSpPr>
        <p:spPr>
          <a:xfrm>
            <a:off x="2270121" y="3880535"/>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45" name="Rectangle 344"/>
          <p:cNvSpPr/>
          <p:nvPr/>
        </p:nvSpPr>
        <p:spPr>
          <a:xfrm>
            <a:off x="2098982" y="3045655"/>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346" name="Rectangle 345"/>
          <p:cNvSpPr/>
          <p:nvPr/>
        </p:nvSpPr>
        <p:spPr>
          <a:xfrm>
            <a:off x="2098982" y="3904168"/>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357" name="Google Shape;153;p33"/>
          <p:cNvSpPr txBox="1">
            <a:spLocks noGrp="1"/>
          </p:cNvSpPr>
          <p:nvPr>
            <p:ph type="body" idx="1"/>
          </p:nvPr>
        </p:nvSpPr>
        <p:spPr>
          <a:xfrm>
            <a:off x="4090744" y="1157365"/>
            <a:ext cx="4596055" cy="1673900"/>
          </a:xfrm>
          <a:prstGeom prst="rect">
            <a:avLst/>
          </a:prstGeom>
        </p:spPr>
        <p:txBody>
          <a:bodyPr spcFirstLastPara="1" wrap="square" lIns="91425" tIns="91425" rIns="91425" bIns="91425" anchor="t" anchorCtr="0">
            <a:noAutofit/>
          </a:bodyPr>
          <a:lstStyle/>
          <a:p>
            <a:pPr marL="354013" indent="-342900"/>
            <a:r>
              <a:rPr lang="en-US" sz="2200" i="1" dirty="0"/>
              <a:t>Q6: What is the probability that a randomly selected person has the disease if they test positive?</a:t>
            </a:r>
          </a:p>
          <a:p>
            <a:pPr marL="354013" indent="-342900"/>
            <a:endParaRPr lang="en-US" sz="2200" dirty="0"/>
          </a:p>
        </p:txBody>
      </p:sp>
    </p:spTree>
    <p:extLst>
      <p:ext uri="{BB962C8B-B14F-4D97-AF65-F5344CB8AC3E}">
        <p14:creationId xmlns:p14="http://schemas.microsoft.com/office/powerpoint/2010/main" val="3852186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4"/>
          <p:cNvSpPr txBox="1">
            <a:spLocks noGrp="1"/>
          </p:cNvSpPr>
          <p:nvPr>
            <p:ph type="title"/>
          </p:nvPr>
        </p:nvSpPr>
        <p:spPr>
          <a:xfrm>
            <a:off x="457200" y="205975"/>
            <a:ext cx="81489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Predictions at Different Values of </a:t>
            </a:r>
            <a:r>
              <a:rPr lang="en" i="1"/>
              <a:t>x</a:t>
            </a:r>
            <a:endParaRPr i="1"/>
          </a:p>
        </p:txBody>
      </p:sp>
      <p:sp>
        <p:nvSpPr>
          <p:cNvPr id="185" name="Google Shape;185;p34"/>
          <p:cNvSpPr txBox="1">
            <a:spLocks noGrp="1"/>
          </p:cNvSpPr>
          <p:nvPr>
            <p:ph type="body" idx="1"/>
          </p:nvPr>
        </p:nvSpPr>
        <p:spPr>
          <a:xfrm>
            <a:off x="457200" y="1548025"/>
            <a:ext cx="8229600" cy="2702100"/>
          </a:xfrm>
          <a:prstGeom prst="rect">
            <a:avLst/>
          </a:prstGeom>
        </p:spPr>
        <p:txBody>
          <a:bodyPr spcFirstLastPara="1" wrap="square" lIns="91425" tIns="91425" rIns="91425" bIns="91425" anchor="t" anchorCtr="0">
            <a:noAutofit/>
          </a:bodyPr>
          <a:lstStyle/>
          <a:p>
            <a:pPr marL="457200" lvl="0" indent="-381000" rtl="0">
              <a:spcBef>
                <a:spcPts val="0"/>
              </a:spcBef>
              <a:spcAft>
                <a:spcPts val="0"/>
              </a:spcAft>
              <a:buSzPts val="2400"/>
              <a:buChar char="●"/>
            </a:pPr>
            <a:r>
              <a:rPr lang="en"/>
              <a:t>Since </a:t>
            </a:r>
            <a:r>
              <a:rPr lang="en" i="1"/>
              <a:t>y</a:t>
            </a:r>
            <a:r>
              <a:rPr lang="en"/>
              <a:t> is correlated with </a:t>
            </a:r>
            <a:r>
              <a:rPr lang="en" i="1"/>
              <a:t>x</a:t>
            </a:r>
            <a:r>
              <a:rPr lang="en"/>
              <a:t>, the predicted values of </a:t>
            </a:r>
            <a:r>
              <a:rPr lang="en" i="1"/>
              <a:t>y</a:t>
            </a:r>
            <a:r>
              <a:rPr lang="en"/>
              <a:t> depend on the value of </a:t>
            </a:r>
            <a:r>
              <a:rPr lang="en" i="1"/>
              <a:t>x</a:t>
            </a:r>
            <a:r>
              <a:rPr lang="en"/>
              <a:t>.</a:t>
            </a:r>
            <a:endParaRPr/>
          </a:p>
          <a:p>
            <a:pPr marL="0" lvl="0" indent="0" rtl="0">
              <a:spcBef>
                <a:spcPts val="400"/>
              </a:spcBef>
              <a:spcAft>
                <a:spcPts val="0"/>
              </a:spcAft>
              <a:buNone/>
            </a:pPr>
            <a:endParaRPr/>
          </a:p>
          <a:p>
            <a:pPr marL="457200" lvl="0" indent="-381000" rtl="0">
              <a:spcBef>
                <a:spcPts val="400"/>
              </a:spcBef>
              <a:spcAft>
                <a:spcPts val="0"/>
              </a:spcAft>
              <a:buSzPts val="2400"/>
              <a:buChar char="●"/>
            </a:pPr>
            <a:r>
              <a:rPr lang="en"/>
              <a:t>The width of the prediction interval also depends on </a:t>
            </a:r>
            <a:r>
              <a:rPr lang="en" i="1"/>
              <a:t>x</a:t>
            </a:r>
            <a:r>
              <a:rPr lang="en"/>
              <a:t>.</a:t>
            </a:r>
            <a:endParaRPr/>
          </a:p>
          <a:p>
            <a:pPr marL="914400" lvl="1" indent="-381000" rtl="0">
              <a:spcBef>
                <a:spcPts val="0"/>
              </a:spcBef>
              <a:spcAft>
                <a:spcPts val="0"/>
              </a:spcAft>
              <a:buSzPts val="2400"/>
              <a:buChar char="○"/>
            </a:pPr>
            <a:r>
              <a:rPr lang="en"/>
              <a:t>Typically, intervals are wider for values of </a:t>
            </a:r>
            <a:r>
              <a:rPr lang="en" i="1"/>
              <a:t>x</a:t>
            </a:r>
            <a:r>
              <a:rPr lang="en"/>
              <a:t> that are further away from the mean of </a:t>
            </a:r>
            <a:r>
              <a:rPr lang="en" i="1"/>
              <a:t>x</a:t>
            </a:r>
            <a:r>
              <a:rPr lang="en"/>
              <a: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Some Intuition</a:t>
            </a:r>
            <a:r>
              <a:rPr lang="mr-IN" dirty="0"/>
              <a:t>…</a:t>
            </a:r>
            <a:endParaRPr dirty="0"/>
          </a:p>
        </p:txBody>
      </p:sp>
      <p:sp>
        <p:nvSpPr>
          <p:cNvPr id="221" name="Google Shape;221;p43"/>
          <p:cNvSpPr txBox="1">
            <a:spLocks noGrp="1"/>
          </p:cNvSpPr>
          <p:nvPr>
            <p:ph type="body" idx="1"/>
          </p:nvPr>
        </p:nvSpPr>
        <p:spPr>
          <a:xfrm>
            <a:off x="457200" y="924254"/>
            <a:ext cx="8229600" cy="483170"/>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dirty="0"/>
              <a:t>Out of 1000 </a:t>
            </a:r>
            <a:r>
              <a:rPr lang="en-US" dirty="0"/>
              <a:t>people, on average</a:t>
            </a:r>
            <a:r>
              <a:rPr lang="en" dirty="0"/>
              <a:t>:</a:t>
            </a:r>
            <a:endParaRPr dirty="0"/>
          </a:p>
        </p:txBody>
      </p:sp>
      <p:graphicFrame>
        <p:nvGraphicFramePr>
          <p:cNvPr id="222" name="Google Shape;222;p43"/>
          <p:cNvGraphicFramePr/>
          <p:nvPr>
            <p:extLst>
              <p:ext uri="{D42A27DB-BD31-4B8C-83A1-F6EECF244321}">
                <p14:modId xmlns:p14="http://schemas.microsoft.com/office/powerpoint/2010/main" val="620499303"/>
              </p:ext>
            </p:extLst>
          </p:nvPr>
        </p:nvGraphicFramePr>
        <p:xfrm>
          <a:off x="4837894" y="1734156"/>
          <a:ext cx="3962400" cy="1371510"/>
        </p:xfrm>
        <a:graphic>
          <a:graphicData uri="http://schemas.openxmlformats.org/drawingml/2006/table">
            <a:tbl>
              <a:tblPr firstRow="1" firstCol="1" bandRow="1">
                <a:tableStyleId>{FABFCF23-3B69-468F-B69F-88F6DE6A72F2}</a:tableStyleId>
              </a:tblPr>
              <a:tblGrid>
                <a:gridCol w="1198179">
                  <a:extLst>
                    <a:ext uri="{9D8B030D-6E8A-4147-A177-3AD203B41FA5}">
                      <a16:colId xmlns:a16="http://schemas.microsoft.com/office/drawing/2014/main" val="20000"/>
                    </a:ext>
                  </a:extLst>
                </a:gridCol>
                <a:gridCol w="1387366">
                  <a:extLst>
                    <a:ext uri="{9D8B030D-6E8A-4147-A177-3AD203B41FA5}">
                      <a16:colId xmlns:a16="http://schemas.microsoft.com/office/drawing/2014/main" val="20001"/>
                    </a:ext>
                  </a:extLst>
                </a:gridCol>
                <a:gridCol w="1376855">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Pos.</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Neg.</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800" dirty="0"/>
                        <a:t>D</a:t>
                      </a:r>
                      <a:r>
                        <a:rPr lang="en" sz="1800" dirty="0" err="1"/>
                        <a:t>isease</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800" dirty="0"/>
                        <a:t>Healthy</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Oval 4"/>
          <p:cNvSpPr/>
          <p:nvPr/>
        </p:nvSpPr>
        <p:spPr>
          <a:xfrm>
            <a:off x="551793" y="29354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860331" y="202126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860330" y="370375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1129750" y="232798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1129750" y="345904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26492" y="220516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823433" y="372874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3207249" y="16326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3207249" y="242061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438288" y="193935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438288" y="254487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253723" y="169363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2253723" y="256279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3234100" y="336165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3220674" y="410699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438287" y="366838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438287" y="422737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2267148" y="33924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2267148" y="42510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Tree>
    <p:extLst>
      <p:ext uri="{BB962C8B-B14F-4D97-AF65-F5344CB8AC3E}">
        <p14:creationId xmlns:p14="http://schemas.microsoft.com/office/powerpoint/2010/main" val="35270164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Some Intuition</a:t>
            </a:r>
            <a:r>
              <a:rPr lang="mr-IN" dirty="0"/>
              <a:t>…</a:t>
            </a:r>
            <a:endParaRPr dirty="0"/>
          </a:p>
        </p:txBody>
      </p:sp>
      <p:sp>
        <p:nvSpPr>
          <p:cNvPr id="221" name="Google Shape;221;p43"/>
          <p:cNvSpPr txBox="1">
            <a:spLocks noGrp="1"/>
          </p:cNvSpPr>
          <p:nvPr>
            <p:ph type="body" idx="1"/>
          </p:nvPr>
        </p:nvSpPr>
        <p:spPr>
          <a:xfrm>
            <a:off x="457200" y="924254"/>
            <a:ext cx="8229600" cy="483170"/>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dirty="0"/>
              <a:t>Out of 1000 </a:t>
            </a:r>
            <a:r>
              <a:rPr lang="en-US" dirty="0"/>
              <a:t>people, on average</a:t>
            </a:r>
            <a:r>
              <a:rPr lang="en" dirty="0"/>
              <a:t>:</a:t>
            </a:r>
            <a:endParaRPr dirty="0"/>
          </a:p>
        </p:txBody>
      </p:sp>
      <p:graphicFrame>
        <p:nvGraphicFramePr>
          <p:cNvPr id="222" name="Google Shape;222;p43"/>
          <p:cNvGraphicFramePr/>
          <p:nvPr>
            <p:extLst>
              <p:ext uri="{D42A27DB-BD31-4B8C-83A1-F6EECF244321}">
                <p14:modId xmlns:p14="http://schemas.microsoft.com/office/powerpoint/2010/main" val="264212580"/>
              </p:ext>
            </p:extLst>
          </p:nvPr>
        </p:nvGraphicFramePr>
        <p:xfrm>
          <a:off x="4837894" y="1734156"/>
          <a:ext cx="3962400" cy="1371510"/>
        </p:xfrm>
        <a:graphic>
          <a:graphicData uri="http://schemas.openxmlformats.org/drawingml/2006/table">
            <a:tbl>
              <a:tblPr firstRow="1" firstCol="1" bandRow="1">
                <a:tableStyleId>{FABFCF23-3B69-468F-B69F-88F6DE6A72F2}</a:tableStyleId>
              </a:tblPr>
              <a:tblGrid>
                <a:gridCol w="1198179">
                  <a:extLst>
                    <a:ext uri="{9D8B030D-6E8A-4147-A177-3AD203B41FA5}">
                      <a16:colId xmlns:a16="http://schemas.microsoft.com/office/drawing/2014/main" val="20000"/>
                    </a:ext>
                  </a:extLst>
                </a:gridCol>
                <a:gridCol w="1387366">
                  <a:extLst>
                    <a:ext uri="{9D8B030D-6E8A-4147-A177-3AD203B41FA5}">
                      <a16:colId xmlns:a16="http://schemas.microsoft.com/office/drawing/2014/main" val="20001"/>
                    </a:ext>
                  </a:extLst>
                </a:gridCol>
                <a:gridCol w="1376855">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Pos.</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Neg.</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800" dirty="0"/>
                        <a:t>D</a:t>
                      </a:r>
                      <a:r>
                        <a:rPr lang="en" sz="1800" dirty="0" err="1"/>
                        <a:t>isease</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~1</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800" dirty="0"/>
                        <a:t>Healthy</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Oval 4"/>
          <p:cNvSpPr/>
          <p:nvPr/>
        </p:nvSpPr>
        <p:spPr>
          <a:xfrm>
            <a:off x="551793" y="29354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860331" y="202126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860330" y="370375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1129750" y="232798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1129750" y="345904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26492" y="220516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823433" y="372874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3207249" y="16326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3207249" y="242061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438288" y="193935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438288" y="254487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253723" y="169363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2253723" y="256279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3234100" y="336165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3220674" y="410699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438287" y="366838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438287" y="422737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2267148" y="33924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2267148" y="42510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Tree>
    <p:extLst>
      <p:ext uri="{BB962C8B-B14F-4D97-AF65-F5344CB8AC3E}">
        <p14:creationId xmlns:p14="http://schemas.microsoft.com/office/powerpoint/2010/main" val="376295943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Some Intuition</a:t>
            </a:r>
            <a:r>
              <a:rPr lang="mr-IN" dirty="0"/>
              <a:t>…</a:t>
            </a:r>
            <a:endParaRPr dirty="0"/>
          </a:p>
        </p:txBody>
      </p:sp>
      <p:sp>
        <p:nvSpPr>
          <p:cNvPr id="221" name="Google Shape;221;p43"/>
          <p:cNvSpPr txBox="1">
            <a:spLocks noGrp="1"/>
          </p:cNvSpPr>
          <p:nvPr>
            <p:ph type="body" idx="1"/>
          </p:nvPr>
        </p:nvSpPr>
        <p:spPr>
          <a:xfrm>
            <a:off x="457200" y="924254"/>
            <a:ext cx="8229600" cy="483170"/>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dirty="0"/>
              <a:t>Out of 1000 </a:t>
            </a:r>
            <a:r>
              <a:rPr lang="en-US" dirty="0"/>
              <a:t>people, on average</a:t>
            </a:r>
            <a:r>
              <a:rPr lang="en" dirty="0"/>
              <a:t>:</a:t>
            </a:r>
            <a:endParaRPr dirty="0"/>
          </a:p>
        </p:txBody>
      </p:sp>
      <p:graphicFrame>
        <p:nvGraphicFramePr>
          <p:cNvPr id="222" name="Google Shape;222;p43"/>
          <p:cNvGraphicFramePr/>
          <p:nvPr>
            <p:extLst>
              <p:ext uri="{D42A27DB-BD31-4B8C-83A1-F6EECF244321}">
                <p14:modId xmlns:p14="http://schemas.microsoft.com/office/powerpoint/2010/main" val="913348978"/>
              </p:ext>
            </p:extLst>
          </p:nvPr>
        </p:nvGraphicFramePr>
        <p:xfrm>
          <a:off x="4837894" y="1734156"/>
          <a:ext cx="3962400" cy="1371510"/>
        </p:xfrm>
        <a:graphic>
          <a:graphicData uri="http://schemas.openxmlformats.org/drawingml/2006/table">
            <a:tbl>
              <a:tblPr firstRow="1" firstCol="1" bandRow="1">
                <a:tableStyleId>{FABFCF23-3B69-468F-B69F-88F6DE6A72F2}</a:tableStyleId>
              </a:tblPr>
              <a:tblGrid>
                <a:gridCol w="1198179">
                  <a:extLst>
                    <a:ext uri="{9D8B030D-6E8A-4147-A177-3AD203B41FA5}">
                      <a16:colId xmlns:a16="http://schemas.microsoft.com/office/drawing/2014/main" val="20000"/>
                    </a:ext>
                  </a:extLst>
                </a:gridCol>
                <a:gridCol w="1387366">
                  <a:extLst>
                    <a:ext uri="{9D8B030D-6E8A-4147-A177-3AD203B41FA5}">
                      <a16:colId xmlns:a16="http://schemas.microsoft.com/office/drawing/2014/main" val="20001"/>
                    </a:ext>
                  </a:extLst>
                </a:gridCol>
                <a:gridCol w="1376855">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Pos.</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Neg.</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800" dirty="0"/>
                        <a:t>D</a:t>
                      </a:r>
                      <a:r>
                        <a:rPr lang="en" sz="1800" dirty="0" err="1"/>
                        <a:t>isease</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~1</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a:t>
                      </a:r>
                      <a:r>
                        <a:rPr lang="en" sz="1800" dirty="0"/>
                        <a:t>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800" dirty="0"/>
                        <a:t>Healthy</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Oval 4"/>
          <p:cNvSpPr/>
          <p:nvPr/>
        </p:nvSpPr>
        <p:spPr>
          <a:xfrm>
            <a:off x="551793" y="29354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860331" y="202126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860330" y="370375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1129750" y="232798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1129750" y="345904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26492" y="220516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823433" y="372874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3207249" y="16326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3207249" y="242061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438288" y="193935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438288" y="254487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253723" y="169363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2253723" y="256279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3234100" y="336165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3220674" y="410699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438287" y="366838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438287" y="422737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2267148" y="33924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2267148" y="42510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Tree>
    <p:extLst>
      <p:ext uri="{BB962C8B-B14F-4D97-AF65-F5344CB8AC3E}">
        <p14:creationId xmlns:p14="http://schemas.microsoft.com/office/powerpoint/2010/main" val="15532470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Some Intuition</a:t>
            </a:r>
            <a:r>
              <a:rPr lang="mr-IN" dirty="0"/>
              <a:t>…</a:t>
            </a:r>
            <a:endParaRPr dirty="0"/>
          </a:p>
        </p:txBody>
      </p:sp>
      <p:sp>
        <p:nvSpPr>
          <p:cNvPr id="221" name="Google Shape;221;p43"/>
          <p:cNvSpPr txBox="1">
            <a:spLocks noGrp="1"/>
          </p:cNvSpPr>
          <p:nvPr>
            <p:ph type="body" idx="1"/>
          </p:nvPr>
        </p:nvSpPr>
        <p:spPr>
          <a:xfrm>
            <a:off x="457200" y="924254"/>
            <a:ext cx="8229600" cy="483170"/>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dirty="0"/>
              <a:t>Out of 1000 </a:t>
            </a:r>
            <a:r>
              <a:rPr lang="en-US" dirty="0"/>
              <a:t>people, on average</a:t>
            </a:r>
            <a:r>
              <a:rPr lang="en" dirty="0"/>
              <a:t>:</a:t>
            </a:r>
            <a:endParaRPr dirty="0"/>
          </a:p>
        </p:txBody>
      </p:sp>
      <p:graphicFrame>
        <p:nvGraphicFramePr>
          <p:cNvPr id="222" name="Google Shape;222;p43"/>
          <p:cNvGraphicFramePr/>
          <p:nvPr>
            <p:extLst>
              <p:ext uri="{D42A27DB-BD31-4B8C-83A1-F6EECF244321}">
                <p14:modId xmlns:p14="http://schemas.microsoft.com/office/powerpoint/2010/main" val="1255706806"/>
              </p:ext>
            </p:extLst>
          </p:nvPr>
        </p:nvGraphicFramePr>
        <p:xfrm>
          <a:off x="4837894" y="1734156"/>
          <a:ext cx="3962400" cy="1371510"/>
        </p:xfrm>
        <a:graphic>
          <a:graphicData uri="http://schemas.openxmlformats.org/drawingml/2006/table">
            <a:tbl>
              <a:tblPr firstRow="1" firstCol="1" bandRow="1">
                <a:tableStyleId>{FABFCF23-3B69-468F-B69F-88F6DE6A72F2}</a:tableStyleId>
              </a:tblPr>
              <a:tblGrid>
                <a:gridCol w="1198179">
                  <a:extLst>
                    <a:ext uri="{9D8B030D-6E8A-4147-A177-3AD203B41FA5}">
                      <a16:colId xmlns:a16="http://schemas.microsoft.com/office/drawing/2014/main" val="20000"/>
                    </a:ext>
                  </a:extLst>
                </a:gridCol>
                <a:gridCol w="1387366">
                  <a:extLst>
                    <a:ext uri="{9D8B030D-6E8A-4147-A177-3AD203B41FA5}">
                      <a16:colId xmlns:a16="http://schemas.microsoft.com/office/drawing/2014/main" val="20001"/>
                    </a:ext>
                  </a:extLst>
                </a:gridCol>
                <a:gridCol w="1376855">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Pos.</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Neg.</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800" dirty="0"/>
                        <a:t>D</a:t>
                      </a:r>
                      <a:r>
                        <a:rPr lang="en" sz="1800" dirty="0" err="1"/>
                        <a:t>isease</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~1</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a:t>
                      </a:r>
                      <a:r>
                        <a:rPr lang="en" sz="1800" dirty="0"/>
                        <a:t>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800" dirty="0"/>
                        <a:t>Healthy</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~50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Oval 4"/>
          <p:cNvSpPr/>
          <p:nvPr/>
        </p:nvSpPr>
        <p:spPr>
          <a:xfrm>
            <a:off x="551793" y="29354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860331" y="202126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860330" y="370375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1129750" y="232798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1129750" y="345904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26492" y="220516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823433" y="372874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3207249" y="16326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3207249" y="242061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438288" y="193935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438288" y="254487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253723" y="169363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2253723" y="256279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3234100" y="336165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3220674" y="410699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438287" y="366838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438287" y="422737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2267148" y="33924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2267148" y="42510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Tree>
    <p:extLst>
      <p:ext uri="{BB962C8B-B14F-4D97-AF65-F5344CB8AC3E}">
        <p14:creationId xmlns:p14="http://schemas.microsoft.com/office/powerpoint/2010/main" val="195135701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Some Intuition</a:t>
            </a:r>
            <a:r>
              <a:rPr lang="mr-IN" dirty="0"/>
              <a:t>…</a:t>
            </a:r>
            <a:endParaRPr dirty="0"/>
          </a:p>
        </p:txBody>
      </p:sp>
      <p:sp>
        <p:nvSpPr>
          <p:cNvPr id="221" name="Google Shape;221;p43"/>
          <p:cNvSpPr txBox="1">
            <a:spLocks noGrp="1"/>
          </p:cNvSpPr>
          <p:nvPr>
            <p:ph type="body" idx="1"/>
          </p:nvPr>
        </p:nvSpPr>
        <p:spPr>
          <a:xfrm>
            <a:off x="457200" y="924254"/>
            <a:ext cx="8229600" cy="483170"/>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dirty="0"/>
              <a:t>Out of 1000 </a:t>
            </a:r>
            <a:r>
              <a:rPr lang="en-US" dirty="0"/>
              <a:t>people, on average</a:t>
            </a:r>
            <a:r>
              <a:rPr lang="en" dirty="0"/>
              <a:t>:</a:t>
            </a:r>
            <a:endParaRPr dirty="0"/>
          </a:p>
        </p:txBody>
      </p:sp>
      <p:graphicFrame>
        <p:nvGraphicFramePr>
          <p:cNvPr id="222" name="Google Shape;222;p43"/>
          <p:cNvGraphicFramePr/>
          <p:nvPr/>
        </p:nvGraphicFramePr>
        <p:xfrm>
          <a:off x="4837894" y="1734156"/>
          <a:ext cx="3962400" cy="1371510"/>
        </p:xfrm>
        <a:graphic>
          <a:graphicData uri="http://schemas.openxmlformats.org/drawingml/2006/table">
            <a:tbl>
              <a:tblPr firstRow="1" firstCol="1" bandRow="1">
                <a:tableStyleId>{FABFCF23-3B69-468F-B69F-88F6DE6A72F2}</a:tableStyleId>
              </a:tblPr>
              <a:tblGrid>
                <a:gridCol w="1198179">
                  <a:extLst>
                    <a:ext uri="{9D8B030D-6E8A-4147-A177-3AD203B41FA5}">
                      <a16:colId xmlns:a16="http://schemas.microsoft.com/office/drawing/2014/main" val="20000"/>
                    </a:ext>
                  </a:extLst>
                </a:gridCol>
                <a:gridCol w="1387366">
                  <a:extLst>
                    <a:ext uri="{9D8B030D-6E8A-4147-A177-3AD203B41FA5}">
                      <a16:colId xmlns:a16="http://schemas.microsoft.com/office/drawing/2014/main" val="20001"/>
                    </a:ext>
                  </a:extLst>
                </a:gridCol>
                <a:gridCol w="1376855">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Pos.</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a:spcBef>
                          <a:spcPts val="0"/>
                        </a:spcBef>
                        <a:spcAft>
                          <a:spcPts val="0"/>
                        </a:spcAft>
                        <a:buNone/>
                      </a:pPr>
                      <a:r>
                        <a:rPr lang="en-US" sz="1800" dirty="0"/>
                        <a:t>T</a:t>
                      </a:r>
                      <a:r>
                        <a:rPr lang="en" sz="1800" dirty="0" err="1"/>
                        <a:t>est</a:t>
                      </a:r>
                      <a:r>
                        <a:rPr lang="en-US" sz="1800" dirty="0"/>
                        <a:t> Neg.</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US" sz="1800" dirty="0"/>
                        <a:t>D</a:t>
                      </a:r>
                      <a:r>
                        <a:rPr lang="en" sz="1800" dirty="0" err="1"/>
                        <a:t>isease</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~1</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a:t>
                      </a:r>
                      <a:r>
                        <a:rPr lang="en" sz="1800" dirty="0"/>
                        <a:t>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US" sz="1800" dirty="0"/>
                        <a:t>Healthy</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~50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r">
                        <a:spcBef>
                          <a:spcPts val="0"/>
                        </a:spcBef>
                        <a:spcAft>
                          <a:spcPts val="0"/>
                        </a:spcAft>
                        <a:buNone/>
                      </a:pPr>
                      <a:r>
                        <a:rPr lang="en-US" sz="1800" dirty="0"/>
                        <a:t>~950</a:t>
                      </a:r>
                      <a:endParaRPr sz="1800" dirty="0"/>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Oval 4"/>
          <p:cNvSpPr/>
          <p:nvPr/>
        </p:nvSpPr>
        <p:spPr>
          <a:xfrm>
            <a:off x="551793" y="29354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860331" y="202126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860330" y="370375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1129750" y="232798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1129750" y="345904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26492" y="220516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823433" y="372874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3207249" y="163262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3207249" y="242061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438288" y="193935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438288" y="254487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2253723" y="169363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2253723" y="256279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3234100" y="336165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3220674" y="410699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438287" y="366838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438287" y="422737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2267148" y="339249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2267148" y="425100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24" name="Google Shape;221;p43"/>
          <p:cNvSpPr txBox="1">
            <a:spLocks/>
          </p:cNvSpPr>
          <p:nvPr/>
        </p:nvSpPr>
        <p:spPr>
          <a:xfrm>
            <a:off x="4628196" y="3251012"/>
            <a:ext cx="4344264" cy="15275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r>
              <a:rPr lang="en-US" dirty="0"/>
              <a:t>S</a:t>
            </a:r>
            <a:r>
              <a:rPr lang="en" dirty="0"/>
              <a:t>o only ~1/50</a:t>
            </a:r>
            <a:r>
              <a:rPr lang="en-US" dirty="0"/>
              <a:t> or 2%</a:t>
            </a:r>
            <a:r>
              <a:rPr lang="en" dirty="0"/>
              <a:t> of patients with positive test results have the disease.</a:t>
            </a:r>
          </a:p>
        </p:txBody>
      </p:sp>
    </p:spTree>
    <p:extLst>
      <p:ext uri="{BB962C8B-B14F-4D97-AF65-F5344CB8AC3E}">
        <p14:creationId xmlns:p14="http://schemas.microsoft.com/office/powerpoint/2010/main" val="3238103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The Math</a:t>
            </a:r>
            <a:r>
              <a:rPr lang="mr-IN" dirty="0"/>
              <a:t>…</a:t>
            </a:r>
            <a:endParaRPr dirty="0"/>
          </a:p>
        </p:txBody>
      </p:sp>
      <p:sp>
        <p:nvSpPr>
          <p:cNvPr id="5" name="Oval 4"/>
          <p:cNvSpPr/>
          <p:nvPr/>
        </p:nvSpPr>
        <p:spPr>
          <a:xfrm>
            <a:off x="173422" y="26411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p:cNvSpPr/>
          <p:nvPr/>
        </p:nvSpPr>
        <p:spPr>
          <a:xfrm>
            <a:off x="1481960" y="1726970"/>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D</a:t>
            </a:r>
            <a:endParaRPr lang="en-US" sz="1100" dirty="0">
              <a:solidFill>
                <a:schemeClr val="tx1"/>
              </a:solidFill>
            </a:endParaRPr>
          </a:p>
        </p:txBody>
      </p:sp>
      <p:sp>
        <p:nvSpPr>
          <p:cNvPr id="7" name="Oval 6"/>
          <p:cNvSpPr/>
          <p:nvPr/>
        </p:nvSpPr>
        <p:spPr>
          <a:xfrm>
            <a:off x="1481959" y="3409464"/>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rPr>
              <a:t>H</a:t>
            </a:r>
            <a:endParaRPr lang="en-US" sz="1100" dirty="0">
              <a:solidFill>
                <a:schemeClr val="tx1"/>
              </a:solidFill>
            </a:endParaRPr>
          </a:p>
        </p:txBody>
      </p:sp>
      <p:cxnSp>
        <p:nvCxnSpPr>
          <p:cNvPr id="8" name="Straight Arrow Connector 7"/>
          <p:cNvCxnSpPr>
            <a:stCxn id="5" idx="7"/>
            <a:endCxn id="8" idx="2"/>
          </p:cNvCxnSpPr>
          <p:nvPr/>
        </p:nvCxnSpPr>
        <p:spPr>
          <a:xfrm flipV="1">
            <a:off x="751379" y="2033699"/>
            <a:ext cx="730581" cy="69727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5" idx="5"/>
            <a:endCxn id="9" idx="2"/>
          </p:cNvCxnSpPr>
          <p:nvPr/>
        </p:nvCxnSpPr>
        <p:spPr>
          <a:xfrm>
            <a:off x="751379" y="3164756"/>
            <a:ext cx="730580" cy="551437"/>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48121" y="191087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0.001</a:t>
            </a:r>
          </a:p>
        </p:txBody>
      </p:sp>
      <p:sp>
        <p:nvSpPr>
          <p:cNvPr id="11" name="Rectangle 10"/>
          <p:cNvSpPr/>
          <p:nvPr/>
        </p:nvSpPr>
        <p:spPr>
          <a:xfrm>
            <a:off x="445062" y="343445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0.999</a:t>
            </a:r>
          </a:p>
        </p:txBody>
      </p:sp>
      <p:sp>
        <p:nvSpPr>
          <p:cNvPr id="12" name="Oval 11"/>
          <p:cNvSpPr/>
          <p:nvPr/>
        </p:nvSpPr>
        <p:spPr>
          <a:xfrm>
            <a:off x="2828878" y="1338337"/>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3" name="Oval 12"/>
          <p:cNvSpPr/>
          <p:nvPr/>
        </p:nvSpPr>
        <p:spPr>
          <a:xfrm>
            <a:off x="2828878" y="2126322"/>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14" name="Straight Arrow Connector 13"/>
          <p:cNvCxnSpPr>
            <a:stCxn id="8" idx="7"/>
          </p:cNvCxnSpPr>
          <p:nvPr/>
        </p:nvCxnSpPr>
        <p:spPr>
          <a:xfrm flipV="1">
            <a:off x="2059917" y="1645067"/>
            <a:ext cx="768961" cy="17174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5"/>
          </p:cNvCxnSpPr>
          <p:nvPr/>
        </p:nvCxnSpPr>
        <p:spPr>
          <a:xfrm>
            <a:off x="2059917" y="2250589"/>
            <a:ext cx="768961" cy="18246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1875352" y="139934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0.99</a:t>
            </a:r>
          </a:p>
        </p:txBody>
      </p:sp>
      <p:sp>
        <p:nvSpPr>
          <p:cNvPr id="17" name="Rectangle 16"/>
          <p:cNvSpPr/>
          <p:nvPr/>
        </p:nvSpPr>
        <p:spPr>
          <a:xfrm>
            <a:off x="1875352" y="2268501"/>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0.01</a:t>
            </a:r>
          </a:p>
        </p:txBody>
      </p:sp>
      <p:sp>
        <p:nvSpPr>
          <p:cNvPr id="18" name="Oval 17"/>
          <p:cNvSpPr/>
          <p:nvPr/>
        </p:nvSpPr>
        <p:spPr>
          <a:xfrm>
            <a:off x="2855729" y="3067366"/>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TP</a:t>
            </a:r>
            <a:endParaRPr lang="en-US" sz="1050" dirty="0">
              <a:solidFill>
                <a:schemeClr val="tx1"/>
              </a:solidFill>
            </a:endParaRPr>
          </a:p>
        </p:txBody>
      </p:sp>
      <p:sp>
        <p:nvSpPr>
          <p:cNvPr id="19" name="Oval 18"/>
          <p:cNvSpPr/>
          <p:nvPr/>
        </p:nvSpPr>
        <p:spPr>
          <a:xfrm>
            <a:off x="2842303" y="3812705"/>
            <a:ext cx="677119" cy="613458"/>
          </a:xfrm>
          <a:prstGeom prst="ellipse">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TN</a:t>
            </a:r>
            <a:endParaRPr lang="en-US" sz="1050" dirty="0">
              <a:solidFill>
                <a:schemeClr val="tx1"/>
              </a:solidFill>
            </a:endParaRPr>
          </a:p>
        </p:txBody>
      </p:sp>
      <p:cxnSp>
        <p:nvCxnSpPr>
          <p:cNvPr id="20" name="Straight Arrow Connector 19"/>
          <p:cNvCxnSpPr>
            <a:stCxn id="9" idx="7"/>
          </p:cNvCxnSpPr>
          <p:nvPr/>
        </p:nvCxnSpPr>
        <p:spPr>
          <a:xfrm flipV="1">
            <a:off x="2059916" y="3374095"/>
            <a:ext cx="795813" cy="125208"/>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5"/>
          </p:cNvCxnSpPr>
          <p:nvPr/>
        </p:nvCxnSpPr>
        <p:spPr>
          <a:xfrm>
            <a:off x="2059916" y="3933083"/>
            <a:ext cx="782387" cy="1863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1888777" y="3098203"/>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0.05</a:t>
            </a:r>
          </a:p>
        </p:txBody>
      </p:sp>
      <p:sp>
        <p:nvSpPr>
          <p:cNvPr id="23" name="Rectangle 22"/>
          <p:cNvSpPr/>
          <p:nvPr/>
        </p:nvSpPr>
        <p:spPr>
          <a:xfrm>
            <a:off x="1888777" y="3956716"/>
            <a:ext cx="966952" cy="429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0.95</a:t>
            </a:r>
          </a:p>
        </p:txBody>
      </p:sp>
      <p:sp>
        <p:nvSpPr>
          <p:cNvPr id="24" name="Google Shape;221;p43"/>
          <p:cNvSpPr txBox="1">
            <a:spLocks/>
          </p:cNvSpPr>
          <p:nvPr/>
        </p:nvSpPr>
        <p:spPr>
          <a:xfrm>
            <a:off x="3611265" y="826561"/>
            <a:ext cx="5546161" cy="15275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a:spcBef>
                <a:spcPts val="1200"/>
              </a:spcBef>
            </a:pPr>
            <a:r>
              <a:rPr lang="en-US" dirty="0"/>
              <a:t>P(D|TP) = P(D,TP)/P(TP)</a:t>
            </a:r>
          </a:p>
          <a:p>
            <a:pPr>
              <a:spcBef>
                <a:spcPts val="1200"/>
              </a:spcBef>
            </a:pPr>
            <a:r>
              <a:rPr lang="en-US" dirty="0"/>
              <a:t>P(D,TP) = P(TP|D)P(D)</a:t>
            </a:r>
            <a:br>
              <a:rPr lang="en-US" dirty="0"/>
            </a:br>
            <a:r>
              <a:rPr lang="en-US" dirty="0"/>
              <a:t>              = 0.99x0.001 = 0.00099</a:t>
            </a:r>
          </a:p>
          <a:p>
            <a:pPr>
              <a:spcBef>
                <a:spcPts val="1200"/>
              </a:spcBef>
            </a:pPr>
            <a:r>
              <a:rPr lang="en-US" dirty="0"/>
              <a:t>P(TP) = P(D, TP) + P(H, TP)</a:t>
            </a:r>
          </a:p>
          <a:p>
            <a:pPr>
              <a:spcBef>
                <a:spcPts val="1200"/>
              </a:spcBef>
            </a:pPr>
            <a:r>
              <a:rPr lang="en-US" dirty="0"/>
              <a:t>P(H,TP) = P(TP|H)P(H) </a:t>
            </a:r>
            <a:br>
              <a:rPr lang="en-US" dirty="0"/>
            </a:br>
            <a:r>
              <a:rPr lang="en-US" dirty="0"/>
              <a:t>              = 0.05x0.999</a:t>
            </a:r>
            <a:br>
              <a:rPr lang="en-US" dirty="0"/>
            </a:br>
            <a:r>
              <a:rPr lang="en-US" dirty="0"/>
              <a:t>              = 0.04995</a:t>
            </a:r>
          </a:p>
          <a:p>
            <a:pPr>
              <a:spcBef>
                <a:spcPts val="1200"/>
              </a:spcBef>
            </a:pPr>
            <a:r>
              <a:rPr lang="en-US" dirty="0"/>
              <a:t>P(D|TP) = 0.00099/0.0594 = 0.0194 </a:t>
            </a:r>
            <a:br>
              <a:rPr lang="en-US" dirty="0"/>
            </a:br>
            <a:r>
              <a:rPr lang="en-US" dirty="0"/>
              <a:t>             </a:t>
            </a:r>
          </a:p>
        </p:txBody>
      </p:sp>
    </p:spTree>
    <p:extLst>
      <p:ext uri="{BB962C8B-B14F-4D97-AF65-F5344CB8AC3E}">
        <p14:creationId xmlns:p14="http://schemas.microsoft.com/office/powerpoint/2010/main" val="3289702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Bayes’ Rule</a:t>
            </a:r>
            <a:endParaRPr dirty="0"/>
          </a:p>
        </p:txBody>
      </p:sp>
      <p:cxnSp>
        <p:nvCxnSpPr>
          <p:cNvPr id="3" name="Straight Connector 2"/>
          <p:cNvCxnSpPr/>
          <p:nvPr/>
        </p:nvCxnSpPr>
        <p:spPr>
          <a:xfrm flipV="1">
            <a:off x="3221693" y="3016465"/>
            <a:ext cx="3988404" cy="21021"/>
          </a:xfrm>
          <a:prstGeom prst="line">
            <a:avLst/>
          </a:prstGeom>
          <a:ln w="19050">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sp>
        <p:nvSpPr>
          <p:cNvPr id="29" name="Google Shape;221;p43"/>
          <p:cNvSpPr txBox="1">
            <a:spLocks/>
          </p:cNvSpPr>
          <p:nvPr/>
        </p:nvSpPr>
        <p:spPr>
          <a:xfrm>
            <a:off x="1320011" y="2601255"/>
            <a:ext cx="1822855" cy="8304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P(D|TP)   = </a:t>
            </a:r>
          </a:p>
        </p:txBody>
      </p:sp>
      <p:sp>
        <p:nvSpPr>
          <p:cNvPr id="32" name="Google Shape;221;p43"/>
          <p:cNvSpPr txBox="1">
            <a:spLocks/>
          </p:cNvSpPr>
          <p:nvPr/>
        </p:nvSpPr>
        <p:spPr>
          <a:xfrm>
            <a:off x="4750466" y="2345309"/>
            <a:ext cx="1366347" cy="6764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P(TP,D) </a:t>
            </a:r>
          </a:p>
        </p:txBody>
      </p:sp>
      <p:sp>
        <p:nvSpPr>
          <p:cNvPr id="33" name="Google Shape;221;p43"/>
          <p:cNvSpPr txBox="1">
            <a:spLocks/>
          </p:cNvSpPr>
          <p:nvPr/>
        </p:nvSpPr>
        <p:spPr>
          <a:xfrm>
            <a:off x="3374093" y="2843461"/>
            <a:ext cx="4119094" cy="8130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                  P(TP) </a:t>
            </a:r>
          </a:p>
        </p:txBody>
      </p:sp>
    </p:spTree>
    <p:extLst>
      <p:ext uri="{BB962C8B-B14F-4D97-AF65-F5344CB8AC3E}">
        <p14:creationId xmlns:p14="http://schemas.microsoft.com/office/powerpoint/2010/main" val="3593594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P spid="33" grpId="0"/>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3"/>
          <p:cNvSpPr txBox="1">
            <a:spLocks noGrp="1"/>
          </p:cNvSpPr>
          <p:nvPr>
            <p:ph type="title"/>
          </p:nvPr>
        </p:nvSpPr>
        <p:spPr>
          <a:xfrm>
            <a:off x="457200" y="205975"/>
            <a:ext cx="8306700" cy="675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Bayes’ Rule</a:t>
            </a:r>
            <a:endParaRPr dirty="0"/>
          </a:p>
        </p:txBody>
      </p:sp>
      <p:sp>
        <p:nvSpPr>
          <p:cNvPr id="24" name="Google Shape;221;p43"/>
          <p:cNvSpPr txBox="1">
            <a:spLocks/>
          </p:cNvSpPr>
          <p:nvPr/>
        </p:nvSpPr>
        <p:spPr>
          <a:xfrm>
            <a:off x="4361791" y="2340050"/>
            <a:ext cx="2060029" cy="6764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a:t>P(TP|D)P(D</a:t>
            </a:r>
            <a:r>
              <a:rPr lang="en-US" dirty="0"/>
              <a:t>)             </a:t>
            </a:r>
          </a:p>
        </p:txBody>
      </p:sp>
      <p:sp>
        <p:nvSpPr>
          <p:cNvPr id="25" name="Google Shape;221;p43"/>
          <p:cNvSpPr txBox="1">
            <a:spLocks/>
          </p:cNvSpPr>
          <p:nvPr/>
        </p:nvSpPr>
        <p:spPr>
          <a:xfrm>
            <a:off x="3221693" y="2838201"/>
            <a:ext cx="4119094" cy="8130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P(TP|D)P(D) + P(TP|H)P(H) </a:t>
            </a:r>
          </a:p>
        </p:txBody>
      </p:sp>
      <p:cxnSp>
        <p:nvCxnSpPr>
          <p:cNvPr id="3" name="Straight Connector 2"/>
          <p:cNvCxnSpPr/>
          <p:nvPr/>
        </p:nvCxnSpPr>
        <p:spPr>
          <a:xfrm flipV="1">
            <a:off x="3221693" y="3016465"/>
            <a:ext cx="3988404" cy="21021"/>
          </a:xfrm>
          <a:prstGeom prst="line">
            <a:avLst/>
          </a:prstGeom>
          <a:ln w="19050">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sp>
        <p:nvSpPr>
          <p:cNvPr id="4" name="Rectangular Callout 3"/>
          <p:cNvSpPr/>
          <p:nvPr/>
        </p:nvSpPr>
        <p:spPr>
          <a:xfrm>
            <a:off x="5843752" y="1726282"/>
            <a:ext cx="1271751" cy="533440"/>
          </a:xfrm>
          <a:prstGeom prst="wedgeRectCallout">
            <a:avLst>
              <a:gd name="adj1" fmla="val -35709"/>
              <a:gd name="adj2" fmla="val 107817"/>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Prior</a:t>
            </a:r>
            <a:endParaRPr lang="en-US" dirty="0">
              <a:solidFill>
                <a:schemeClr val="tx1"/>
              </a:solidFill>
            </a:endParaRPr>
          </a:p>
        </p:txBody>
      </p:sp>
      <p:sp>
        <p:nvSpPr>
          <p:cNvPr id="27" name="Rectangular Callout 26"/>
          <p:cNvSpPr/>
          <p:nvPr/>
        </p:nvSpPr>
        <p:spPr>
          <a:xfrm>
            <a:off x="3857297" y="1756227"/>
            <a:ext cx="1602827" cy="533440"/>
          </a:xfrm>
          <a:prstGeom prst="wedgeRectCallout">
            <a:avLst>
              <a:gd name="adj1" fmla="val 35140"/>
              <a:gd name="adj2" fmla="val 109787"/>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solidFill>
                  <a:schemeClr val="tx1"/>
                </a:solidFill>
              </a:rPr>
              <a:t>Likelihood</a:t>
            </a:r>
            <a:endParaRPr lang="en-US" dirty="0">
              <a:solidFill>
                <a:schemeClr val="tx1"/>
              </a:solidFill>
            </a:endParaRPr>
          </a:p>
        </p:txBody>
      </p:sp>
      <p:sp>
        <p:nvSpPr>
          <p:cNvPr id="28" name="Rectangular Callout 27"/>
          <p:cNvSpPr/>
          <p:nvPr/>
        </p:nvSpPr>
        <p:spPr>
          <a:xfrm>
            <a:off x="1320011" y="1766446"/>
            <a:ext cx="1602827" cy="533440"/>
          </a:xfrm>
          <a:prstGeom prst="wedgeRectCallout">
            <a:avLst>
              <a:gd name="adj1" fmla="val 3664"/>
              <a:gd name="adj2" fmla="val 143282"/>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Posterior</a:t>
            </a:r>
            <a:endParaRPr lang="en-US" dirty="0">
              <a:solidFill>
                <a:schemeClr val="tx1"/>
              </a:solidFill>
            </a:endParaRPr>
          </a:p>
        </p:txBody>
      </p:sp>
      <p:sp>
        <p:nvSpPr>
          <p:cNvPr id="29" name="Google Shape;221;p43"/>
          <p:cNvSpPr txBox="1">
            <a:spLocks/>
          </p:cNvSpPr>
          <p:nvPr/>
        </p:nvSpPr>
        <p:spPr>
          <a:xfrm>
            <a:off x="1320011" y="2601255"/>
            <a:ext cx="1822855" cy="8304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P(D|TP)   = </a:t>
            </a:r>
          </a:p>
        </p:txBody>
      </p:sp>
      <p:sp>
        <p:nvSpPr>
          <p:cNvPr id="10" name="Google Shape;221;p43"/>
          <p:cNvSpPr txBox="1">
            <a:spLocks/>
          </p:cNvSpPr>
          <p:nvPr/>
        </p:nvSpPr>
        <p:spPr>
          <a:xfrm>
            <a:off x="4750466" y="2345309"/>
            <a:ext cx="1366347" cy="6764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P(TP,D) </a:t>
            </a:r>
          </a:p>
        </p:txBody>
      </p:sp>
      <p:sp>
        <p:nvSpPr>
          <p:cNvPr id="11" name="Google Shape;221;p43"/>
          <p:cNvSpPr txBox="1">
            <a:spLocks/>
          </p:cNvSpPr>
          <p:nvPr/>
        </p:nvSpPr>
        <p:spPr>
          <a:xfrm>
            <a:off x="3374093" y="2843461"/>
            <a:ext cx="4119094" cy="8130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accent2">
                  <a:lumMod val="50000"/>
                </a:schemeClr>
              </a:buClr>
              <a:buSzPts val="2400"/>
              <a:buFont typeface="Arial" charset="0"/>
              <a:buChar char="●"/>
              <a:defRPr sz="24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accent2">
                  <a:lumMod val="50000"/>
                </a:schemeClr>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rgbClr val="C4820E"/>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rgbClr val="C4820E"/>
              </a:buClr>
              <a:buSzPts val="1800"/>
              <a:buFont typeface="Arial"/>
              <a:buChar char="■"/>
              <a:defRPr sz="1800" b="0" i="0" u="none" strike="noStrike" cap="none">
                <a:solidFill>
                  <a:schemeClr val="dk1"/>
                </a:solidFill>
                <a:latin typeface="Arial"/>
                <a:ea typeface="Arial"/>
                <a:cs typeface="Arial"/>
                <a:sym typeface="Arial"/>
              </a:defRPr>
            </a:lvl9pPr>
          </a:lstStyle>
          <a:p>
            <a:pPr marL="76200" indent="0">
              <a:spcBef>
                <a:spcPts val="1200"/>
              </a:spcBef>
              <a:buNone/>
            </a:pPr>
            <a:r>
              <a:rPr lang="en-US" dirty="0"/>
              <a:t>                  P(TP) </a:t>
            </a:r>
          </a:p>
        </p:txBody>
      </p:sp>
    </p:spTree>
    <p:extLst>
      <p:ext uri="{BB962C8B-B14F-4D97-AF65-F5344CB8AC3E}">
        <p14:creationId xmlns:p14="http://schemas.microsoft.com/office/powerpoint/2010/main" val="2126838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xit"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4" grpId="0" animBg="1"/>
      <p:bldP spid="27" grpId="0" animBg="1"/>
      <p:bldP spid="28" grpId="0" animBg="1"/>
      <p:bldP spid="10" grpId="0"/>
      <p:bldP spid="11"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3"/>
          <p:cNvSpPr txBox="1">
            <a:spLocks noGrp="1"/>
          </p:cNvSpPr>
          <p:nvPr>
            <p:ph type="title"/>
          </p:nvPr>
        </p:nvSpPr>
        <p:spPr>
          <a:xfrm>
            <a:off x="457199" y="205978"/>
            <a:ext cx="7877503" cy="675900"/>
          </a:xfrm>
          <a:prstGeom prst="rect">
            <a:avLst/>
          </a:prstGeom>
        </p:spPr>
        <p:txBody>
          <a:bodyPr spcFirstLastPara="1" wrap="square" lIns="91425" tIns="91425" rIns="91425" bIns="91425" anchor="b" anchorCtr="0">
            <a:noAutofit/>
          </a:bodyPr>
          <a:lstStyle/>
          <a:p>
            <a:pPr lvl="0"/>
            <a:r>
              <a:rPr lang="en-US" dirty="0"/>
              <a:t>The Medical Diagnosis Problem</a:t>
            </a:r>
            <a:endParaRPr dirty="0"/>
          </a:p>
        </p:txBody>
      </p:sp>
      <p:sp>
        <p:nvSpPr>
          <p:cNvPr id="153" name="Google Shape;153;p33"/>
          <p:cNvSpPr txBox="1">
            <a:spLocks noGrp="1"/>
          </p:cNvSpPr>
          <p:nvPr>
            <p:ph type="body" idx="1"/>
          </p:nvPr>
        </p:nvSpPr>
        <p:spPr>
          <a:prstGeom prst="rect">
            <a:avLst/>
          </a:prstGeom>
        </p:spPr>
        <p:txBody>
          <a:bodyPr spcFirstLastPara="1" wrap="square" lIns="91425" tIns="91425" rIns="91425" bIns="91425" anchor="t" anchorCtr="0">
            <a:noAutofit/>
          </a:bodyPr>
          <a:lstStyle/>
          <a:p>
            <a:pPr marL="9525" lvl="0" indent="0" rtl="0">
              <a:spcBef>
                <a:spcPts val="480"/>
              </a:spcBef>
              <a:spcAft>
                <a:spcPts val="0"/>
              </a:spcAft>
              <a:buNone/>
            </a:pPr>
            <a:r>
              <a:rPr lang="en" sz="2200" dirty="0"/>
              <a:t>"We asked 20 house officers, 20 fourth-year medical students and 20 attending physicians, selected in 67 consecutive hallway encounters at four Harvard Medical School teaching hospitals, the following question: </a:t>
            </a:r>
            <a:br>
              <a:rPr lang="en-US" sz="2200" dirty="0"/>
            </a:br>
            <a:endParaRPr sz="2200" dirty="0"/>
          </a:p>
          <a:p>
            <a:pPr marL="9525" lvl="0" indent="0">
              <a:spcBef>
                <a:spcPts val="480"/>
              </a:spcBef>
              <a:spcAft>
                <a:spcPts val="0"/>
              </a:spcAft>
              <a:buNone/>
            </a:pPr>
            <a:r>
              <a:rPr lang="en" sz="2200" i="1" dirty="0">
                <a:solidFill>
                  <a:srgbClr val="C00000"/>
                </a:solidFill>
              </a:rPr>
              <a:t>"If a test to detect a disease whose prevalence is 1/1000 has a false positive rate of 5%, what is the chance that a person found to have a positive result actually has the disease, assuming that you know nothing about the person's symptoms or signs?"</a:t>
            </a:r>
            <a:endParaRPr sz="2200" i="1" dirty="0">
              <a:solidFill>
                <a:srgbClr val="C00000"/>
              </a:solidFill>
            </a:endParaRPr>
          </a:p>
        </p:txBody>
      </p:sp>
      <p:sp>
        <p:nvSpPr>
          <p:cNvPr id="2" name="Rectangle 1"/>
          <p:cNvSpPr/>
          <p:nvPr/>
        </p:nvSpPr>
        <p:spPr>
          <a:xfrm>
            <a:off x="357350" y="4759051"/>
            <a:ext cx="7336221" cy="307777"/>
          </a:xfrm>
          <a:prstGeom prst="rect">
            <a:avLst/>
          </a:prstGeom>
        </p:spPr>
        <p:txBody>
          <a:bodyPr wrap="square">
            <a:spAutoFit/>
          </a:bodyPr>
          <a:lstStyle/>
          <a:p>
            <a:pPr lvl="0">
              <a:spcBef>
                <a:spcPts val="480"/>
              </a:spcBef>
            </a:pPr>
            <a:r>
              <a:rPr lang="en" i="1" dirty="0" err="1"/>
              <a:t>Casscells</a:t>
            </a:r>
            <a:r>
              <a:rPr lang="en-US" i="1" dirty="0"/>
              <a:t> et al. </a:t>
            </a:r>
            <a:r>
              <a:rPr lang="en" i="1" dirty="0"/>
              <a:t>Interpretation by Physicians of Clinical Laboratory Results</a:t>
            </a:r>
            <a:r>
              <a:rPr lang="en-US" dirty="0"/>
              <a:t>. NEJM, </a:t>
            </a:r>
            <a:r>
              <a:rPr lang="en" dirty="0"/>
              <a:t>1978</a:t>
            </a:r>
            <a:r>
              <a:rPr lang="en-US" dirty="0"/>
              <a:t>.</a:t>
            </a:r>
            <a:endParaRPr lang="en" dirty="0"/>
          </a:p>
        </p:txBody>
      </p:sp>
    </p:spTree>
    <p:extLst>
      <p:ext uri="{BB962C8B-B14F-4D97-AF65-F5344CB8AC3E}">
        <p14:creationId xmlns:p14="http://schemas.microsoft.com/office/powerpoint/2010/main" val="300717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3">
                                            <p:txEl>
                                              <p:pRg st="0" end="0"/>
                                            </p:txEl>
                                          </p:spTgt>
                                        </p:tgtEl>
                                        <p:attrNameLst>
                                          <p:attrName>style.visibility</p:attrName>
                                        </p:attrNameLst>
                                      </p:cBhvr>
                                      <p:to>
                                        <p:strVal val="visible"/>
                                      </p:to>
                                    </p:set>
                                    <p:animEffect transition="in" filter="fade">
                                      <p:cBhvr>
                                        <p:cTn id="7" dur="1"/>
                                        <p:tgtEl>
                                          <p:spTgt spid="15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xEl>
                                              <p:pRg st="1" end="1"/>
                                            </p:txEl>
                                          </p:spTgt>
                                        </p:tgtEl>
                                        <p:attrNameLst>
                                          <p:attrName>style.visibility</p:attrName>
                                        </p:attrNameLst>
                                      </p:cBhvr>
                                      <p:to>
                                        <p:strVal val="visible"/>
                                      </p:to>
                                    </p:set>
                                    <p:animEffect transition="in" filter="fade">
                                      <p:cBhvr>
                                        <p:cTn id="12" dur="1"/>
                                        <p:tgtEl>
                                          <p:spTgt spid="15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4"/>
          <p:cNvSpPr txBox="1">
            <a:spLocks noGrp="1"/>
          </p:cNvSpPr>
          <p:nvPr>
            <p:ph type="title"/>
          </p:nvPr>
        </p:nvSpPr>
        <p:spPr>
          <a:xfrm>
            <a:off x="457199" y="205978"/>
            <a:ext cx="8045669" cy="675900"/>
          </a:xfrm>
          <a:prstGeom prst="rect">
            <a:avLst/>
          </a:prstGeom>
        </p:spPr>
        <p:txBody>
          <a:bodyPr spcFirstLastPara="1" wrap="square" lIns="91425" tIns="91425" rIns="91425" bIns="91425" anchor="b" anchorCtr="0">
            <a:noAutofit/>
          </a:bodyPr>
          <a:lstStyle/>
          <a:p>
            <a:pPr lvl="0"/>
            <a:r>
              <a:rPr lang="en-US" dirty="0"/>
              <a:t>The Medical Diagnosis Problem</a:t>
            </a:r>
            <a:endParaRPr dirty="0"/>
          </a:p>
        </p:txBody>
      </p:sp>
      <p:sp>
        <p:nvSpPr>
          <p:cNvPr id="159" name="Google Shape;159;p34"/>
          <p:cNvSpPr txBox="1">
            <a:spLocks noGrp="1"/>
          </p:cNvSpPr>
          <p:nvPr>
            <p:ph type="body" idx="1"/>
          </p:nvPr>
        </p:nvSpPr>
        <p:spPr>
          <a:prstGeom prst="rect">
            <a:avLst/>
          </a:prstGeom>
        </p:spPr>
        <p:txBody>
          <a:bodyPr spcFirstLastPara="1" wrap="square" lIns="91425" tIns="91425" rIns="91425" bIns="91425" anchor="t" anchorCtr="0">
            <a:noAutofit/>
          </a:bodyPr>
          <a:lstStyle/>
          <a:p>
            <a:pPr marL="9525" lvl="0" indent="0" rtl="0">
              <a:spcBef>
                <a:spcPts val="480"/>
              </a:spcBef>
              <a:spcAft>
                <a:spcPts val="0"/>
              </a:spcAft>
              <a:buNone/>
            </a:pPr>
            <a:r>
              <a:rPr lang="en" sz="2200" dirty="0"/>
              <a:t>"Eleven of 60 participants, or 18%, gave the correct answer. These participants included four of 20 fourth-year students, three of 20 residents in internal medicine and four of 20 attending physicians. The most common answer, given by 27, was that </a:t>
            </a:r>
            <a:r>
              <a:rPr lang="en" sz="2200" dirty="0">
                <a:solidFill>
                  <a:schemeClr val="tx1"/>
                </a:solidFill>
              </a:rPr>
              <a:t>[the chance that a person found to have a positive result actually has the disease] </a:t>
            </a:r>
            <a:r>
              <a:rPr lang="en" sz="2200" b="1" i="1" dirty="0">
                <a:solidFill>
                  <a:schemeClr val="accent2">
                    <a:lumMod val="50000"/>
                  </a:schemeClr>
                </a:solidFill>
              </a:rPr>
              <a:t>was 95%.</a:t>
            </a:r>
            <a:endParaRPr sz="2200" b="1" i="1" dirty="0">
              <a:solidFill>
                <a:schemeClr val="accent2">
                  <a:lumMod val="50000"/>
                </a:schemeClr>
              </a:solidFill>
            </a:endParaRPr>
          </a:p>
        </p:txBody>
      </p:sp>
      <p:sp>
        <p:nvSpPr>
          <p:cNvPr id="4" name="Rectangle 3"/>
          <p:cNvSpPr/>
          <p:nvPr/>
        </p:nvSpPr>
        <p:spPr>
          <a:xfrm>
            <a:off x="357350" y="4759051"/>
            <a:ext cx="7336221" cy="307777"/>
          </a:xfrm>
          <a:prstGeom prst="rect">
            <a:avLst/>
          </a:prstGeom>
        </p:spPr>
        <p:txBody>
          <a:bodyPr wrap="square">
            <a:spAutoFit/>
          </a:bodyPr>
          <a:lstStyle/>
          <a:p>
            <a:pPr lvl="0">
              <a:spcBef>
                <a:spcPts val="480"/>
              </a:spcBef>
            </a:pPr>
            <a:r>
              <a:rPr lang="en" i="1" dirty="0" err="1"/>
              <a:t>Casscells</a:t>
            </a:r>
            <a:r>
              <a:rPr lang="en-US" i="1" dirty="0"/>
              <a:t> et al. </a:t>
            </a:r>
            <a:r>
              <a:rPr lang="en" i="1" dirty="0"/>
              <a:t>Interpretation by Physicians of Clinical Laboratory Results</a:t>
            </a:r>
            <a:r>
              <a:rPr lang="en-US" dirty="0"/>
              <a:t>. NEJM, </a:t>
            </a:r>
            <a:r>
              <a:rPr lang="en" dirty="0"/>
              <a:t>1978</a:t>
            </a:r>
            <a:r>
              <a:rPr lang="en-US" dirty="0"/>
              <a:t>.</a:t>
            </a:r>
            <a:endParaRPr lang="en" dirty="0"/>
          </a:p>
        </p:txBody>
      </p:sp>
    </p:spTree>
    <p:extLst>
      <p:ext uri="{BB962C8B-B14F-4D97-AF65-F5344CB8AC3E}">
        <p14:creationId xmlns:p14="http://schemas.microsoft.com/office/powerpoint/2010/main" val="2239118557"/>
      </p:ext>
    </p:extLst>
  </p:cSld>
  <p:clrMapOvr>
    <a:masterClrMapping/>
  </p:clrMapOvr>
</p:sld>
</file>

<file path=ppt/theme/theme1.xml><?xml version="1.0" encoding="utf-8"?>
<a:theme xmlns:a="http://schemas.openxmlformats.org/drawingml/2006/main" name="1_Custom">
  <a:themeElements>
    <a:clrScheme name="Custom 430">
      <a:dk1>
        <a:srgbClr val="3B3B3B"/>
      </a:dk1>
      <a:lt1>
        <a:srgbClr val="FFFFFF"/>
      </a:lt1>
      <a:dk2>
        <a:srgbClr val="3369FC"/>
      </a:dk2>
      <a:lt2>
        <a:srgbClr val="CCCCCC"/>
      </a:lt2>
      <a:accent1>
        <a:srgbClr val="0056FB"/>
      </a:accent1>
      <a:accent2>
        <a:srgbClr val="F50017"/>
      </a:accent2>
      <a:accent3>
        <a:srgbClr val="FF8608"/>
      </a:accent3>
      <a:accent4>
        <a:srgbClr val="069924"/>
      </a:accent4>
      <a:accent5>
        <a:srgbClr val="60B4F6"/>
      </a:accent5>
      <a:accent6>
        <a:srgbClr val="F0C631"/>
      </a:accent6>
      <a:hlink>
        <a:srgbClr val="0056FB"/>
      </a:hlink>
      <a:folHlink>
        <a:srgbClr val="41424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TotalTime>
  <Words>5648</Words>
  <Application>Microsoft Macintosh PowerPoint</Application>
  <PresentationFormat>On-screen Show (16:9)</PresentationFormat>
  <Paragraphs>976</Paragraphs>
  <Slides>115</Slides>
  <Notes>115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115</vt:i4>
      </vt:variant>
    </vt:vector>
  </HeadingPairs>
  <TitlesOfParts>
    <vt:vector size="118" baseType="lpstr">
      <vt:lpstr>Arial</vt:lpstr>
      <vt:lpstr>Courier New</vt:lpstr>
      <vt:lpstr>1_Custom</vt:lpstr>
      <vt:lpstr>Module 10</vt:lpstr>
      <vt:lpstr>Announcements</vt:lpstr>
      <vt:lpstr>Regression Model</vt:lpstr>
      <vt:lpstr>A “Model”: Signal + Noise</vt:lpstr>
      <vt:lpstr>What We Get to See</vt:lpstr>
      <vt:lpstr>Prediction Variability</vt:lpstr>
      <vt:lpstr>Regression Prediction</vt:lpstr>
      <vt:lpstr>Confidence Interval for Prediction</vt:lpstr>
      <vt:lpstr>Predictions at Different Values of x</vt:lpstr>
      <vt:lpstr>The True Slope</vt:lpstr>
      <vt:lpstr>Confidence Interval for True Slope</vt:lpstr>
      <vt:lpstr>Rain on the Regression Parade</vt:lpstr>
      <vt:lpstr>Test Whether There Really is a Slope</vt:lpstr>
      <vt:lpstr>Module 10</vt:lpstr>
      <vt:lpstr>Announcements</vt:lpstr>
      <vt:lpstr>Classification</vt:lpstr>
      <vt:lpstr>Classification Examples</vt:lpstr>
      <vt:lpstr>Classifiers</vt:lpstr>
      <vt:lpstr>Training a Classifier</vt:lpstr>
      <vt:lpstr>Module 10</vt:lpstr>
      <vt:lpstr>Announcements</vt:lpstr>
      <vt:lpstr>Classifiers</vt:lpstr>
      <vt:lpstr>Training a Classifier</vt:lpstr>
      <vt:lpstr>Nearest Neighbor Classifier</vt:lpstr>
      <vt:lpstr>The Google Science Fair</vt:lpstr>
      <vt:lpstr>Distance</vt:lpstr>
      <vt:lpstr>Rows of Tables</vt:lpstr>
      <vt:lpstr>Distance Between Two Points</vt:lpstr>
      <vt:lpstr>Nearest Neighbors</vt:lpstr>
      <vt:lpstr>Finding the k Nearest Neighbors</vt:lpstr>
      <vt:lpstr>The Classifier</vt:lpstr>
      <vt:lpstr>Evaluation</vt:lpstr>
      <vt:lpstr>Accuracy of a Classifier</vt:lpstr>
      <vt:lpstr>Decision Boundaries</vt:lpstr>
      <vt:lpstr>Module 10</vt:lpstr>
      <vt:lpstr>Announcements</vt:lpstr>
      <vt:lpstr>Decisions</vt:lpstr>
      <vt:lpstr>The Medical Diagnosis Problem</vt:lpstr>
      <vt:lpstr>The Medical Diagnosis Problem</vt:lpstr>
      <vt:lpstr>The Medical Diagnosis Problem</vt:lpstr>
      <vt:lpstr>The Medical Diagnosis Problem</vt:lpstr>
      <vt:lpstr>Conditional Probability Tree</vt:lpstr>
      <vt:lpstr>Conditional Probability Tree</vt:lpstr>
      <vt:lpstr>Back to Questions…</vt:lpstr>
      <vt:lpstr>More Questions…</vt:lpstr>
      <vt:lpstr>More Questions…</vt:lpstr>
      <vt:lpstr>Some Intuition…</vt:lpstr>
      <vt:lpstr>Some Intuition…</vt:lpstr>
      <vt:lpstr>Some Intuition…</vt:lpstr>
      <vt:lpstr>Some Intuition…</vt:lpstr>
      <vt:lpstr>Some Intuition…</vt:lpstr>
      <vt:lpstr>The Math…</vt:lpstr>
      <vt:lpstr>Bayes’ Rule</vt:lpstr>
      <vt:lpstr>Bayes’ Rule</vt:lpstr>
      <vt:lpstr>The Medical Diagnosis Problem</vt:lpstr>
      <vt:lpstr>The Medical Diagnosis Problem</vt:lpstr>
      <vt:lpstr>Treatment Costs</vt:lpstr>
      <vt:lpstr>Treatment Costs</vt:lpstr>
      <vt:lpstr>Treatment Costs</vt:lpstr>
      <vt:lpstr>Treatment Costs</vt:lpstr>
      <vt:lpstr>Effect of Medication Costs</vt:lpstr>
      <vt:lpstr>Module 10</vt:lpstr>
      <vt:lpstr>Announcements</vt:lpstr>
      <vt:lpstr>Introduction</vt:lpstr>
      <vt:lpstr>Malcolm Gladwell</vt:lpstr>
      <vt:lpstr>The Diet-Heart Hypothesis</vt:lpstr>
      <vt:lpstr>Cardiovascular Disease</vt:lpstr>
      <vt:lpstr>Diet &amp; Cardiovascular Disease</vt:lpstr>
      <vt:lpstr>The Diet-Heart Hypothesis</vt:lpstr>
      <vt:lpstr>Hypothesis Testing</vt:lpstr>
      <vt:lpstr>Designing an Experiment</vt:lpstr>
      <vt:lpstr>Minnesota Coronary Experiment (1968-1973)</vt:lpstr>
      <vt:lpstr>Broste Thesis Figure 6</vt:lpstr>
      <vt:lpstr>Broste Thesis Figures</vt:lpstr>
      <vt:lpstr>Other Clinical Trials</vt:lpstr>
      <vt:lpstr>Controlled Experiments</vt:lpstr>
      <vt:lpstr>Finnish Mental Hospital Study</vt:lpstr>
      <vt:lpstr>Module 10</vt:lpstr>
      <vt:lpstr>Announcements</vt:lpstr>
      <vt:lpstr>Decisions</vt:lpstr>
      <vt:lpstr>The Medical Diagnosis Problem</vt:lpstr>
      <vt:lpstr>The Medical Diagnosis Problem</vt:lpstr>
      <vt:lpstr>The Medical Diagnosis Problem</vt:lpstr>
      <vt:lpstr>The Medical Diagnosis Problem</vt:lpstr>
      <vt:lpstr>Conditional Probability Tree</vt:lpstr>
      <vt:lpstr>Conditional Probability Tree</vt:lpstr>
      <vt:lpstr>Back to Questions…</vt:lpstr>
      <vt:lpstr>More Questions…</vt:lpstr>
      <vt:lpstr>More Questions…</vt:lpstr>
      <vt:lpstr>Some Intuition…</vt:lpstr>
      <vt:lpstr>Some Intuition…</vt:lpstr>
      <vt:lpstr>Some Intuition…</vt:lpstr>
      <vt:lpstr>Some Intuition…</vt:lpstr>
      <vt:lpstr>Some Intuition…</vt:lpstr>
      <vt:lpstr>The Math…</vt:lpstr>
      <vt:lpstr>Bayes’ Rule</vt:lpstr>
      <vt:lpstr>Bayes’ Rule</vt:lpstr>
      <vt:lpstr>The Medical Diagnosis Problem</vt:lpstr>
      <vt:lpstr>The Medical Diagnosis Problem</vt:lpstr>
      <vt:lpstr>Treatment Costs</vt:lpstr>
      <vt:lpstr>Treatment Costs</vt:lpstr>
      <vt:lpstr>Treatment Costs</vt:lpstr>
      <vt:lpstr>Treatment Costs</vt:lpstr>
      <vt:lpstr>Effect of Medication Costs</vt:lpstr>
      <vt:lpstr>Module 10</vt:lpstr>
      <vt:lpstr>Announcements</vt:lpstr>
      <vt:lpstr>Tutoring in Computer Science</vt:lpstr>
      <vt:lpstr>Small-Group Tutoring at Scale</vt:lpstr>
      <vt:lpstr>Mentoring Schedule in CS 61A</vt:lpstr>
      <vt:lpstr>What's Next?</vt:lpstr>
      <vt:lpstr>Data Science</vt:lpstr>
      <vt:lpstr>Why Data Science</vt:lpstr>
      <vt:lpstr>How to Analyze Data</vt:lpstr>
      <vt:lpstr>How Not to Analyze Data</vt:lpstr>
      <vt:lpstr>How to Analyze Data in 2018</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33</dc:title>
  <cp:lastModifiedBy>Shreyas Kulkarni</cp:lastModifiedBy>
  <cp:revision>4</cp:revision>
  <dcterms:modified xsi:type="dcterms:W3CDTF">2021-08-27T17:46:51Z</dcterms:modified>
</cp:coreProperties>
</file>